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Lst>
  <p:notesMasterIdLst>
    <p:notesMasterId r:id="rId116"/>
  </p:notesMasterIdLst>
  <p:sldIdLst>
    <p:sldId id="257" r:id="rId3"/>
    <p:sldId id="4954" r:id="rId4"/>
    <p:sldId id="5054" r:id="rId5"/>
    <p:sldId id="260" r:id="rId6"/>
    <p:sldId id="302" r:id="rId7"/>
    <p:sldId id="2134805743" r:id="rId8"/>
    <p:sldId id="2134805744" r:id="rId9"/>
    <p:sldId id="366" r:id="rId10"/>
    <p:sldId id="2076137120" r:id="rId11"/>
    <p:sldId id="2134805723" r:id="rId12"/>
    <p:sldId id="2134805724" r:id="rId13"/>
    <p:sldId id="2134805725" r:id="rId14"/>
    <p:sldId id="2134805737" r:id="rId15"/>
    <p:sldId id="2134805738" r:id="rId16"/>
    <p:sldId id="2134805740" r:id="rId17"/>
    <p:sldId id="2134805731" r:id="rId18"/>
    <p:sldId id="2134805739" r:id="rId19"/>
    <p:sldId id="2134805770" r:id="rId20"/>
    <p:sldId id="2543" r:id="rId21"/>
    <p:sldId id="2544" r:id="rId22"/>
    <p:sldId id="2545" r:id="rId23"/>
    <p:sldId id="2546" r:id="rId24"/>
    <p:sldId id="2552" r:id="rId25"/>
    <p:sldId id="2553" r:id="rId26"/>
    <p:sldId id="1910" r:id="rId27"/>
    <p:sldId id="2076138176" r:id="rId28"/>
    <p:sldId id="2548" r:id="rId29"/>
    <p:sldId id="2076138179" r:id="rId30"/>
    <p:sldId id="1938" r:id="rId31"/>
    <p:sldId id="2549" r:id="rId32"/>
    <p:sldId id="2554" r:id="rId33"/>
    <p:sldId id="1957" r:id="rId34"/>
    <p:sldId id="1958" r:id="rId35"/>
    <p:sldId id="2076138181" r:id="rId36"/>
    <p:sldId id="2076138180" r:id="rId37"/>
    <p:sldId id="1759" r:id="rId38"/>
    <p:sldId id="1760" r:id="rId39"/>
    <p:sldId id="2076138183" r:id="rId40"/>
    <p:sldId id="2076138190" r:id="rId41"/>
    <p:sldId id="2555" r:id="rId42"/>
    <p:sldId id="1927" r:id="rId43"/>
    <p:sldId id="1699" r:id="rId44"/>
    <p:sldId id="1762" r:id="rId45"/>
    <p:sldId id="1936" r:id="rId46"/>
    <p:sldId id="1763" r:id="rId47"/>
    <p:sldId id="1786" r:id="rId48"/>
    <p:sldId id="1767" r:id="rId49"/>
    <p:sldId id="1787" r:id="rId50"/>
    <p:sldId id="2134805746" r:id="rId51"/>
    <p:sldId id="2134805747" r:id="rId52"/>
    <p:sldId id="2076138158" r:id="rId53"/>
    <p:sldId id="1769" r:id="rId54"/>
    <p:sldId id="2076138173" r:id="rId55"/>
    <p:sldId id="1965" r:id="rId56"/>
    <p:sldId id="2134805748" r:id="rId57"/>
    <p:sldId id="1963" r:id="rId58"/>
    <p:sldId id="1964" r:id="rId59"/>
    <p:sldId id="2076138182" r:id="rId60"/>
    <p:sldId id="2134805749" r:id="rId61"/>
    <p:sldId id="2134805750" r:id="rId62"/>
    <p:sldId id="2134805751" r:id="rId63"/>
    <p:sldId id="2134805752" r:id="rId64"/>
    <p:sldId id="1962" r:id="rId65"/>
    <p:sldId id="2134805753" r:id="rId66"/>
    <p:sldId id="1934" r:id="rId67"/>
    <p:sldId id="2134805754" r:id="rId68"/>
    <p:sldId id="2134805755" r:id="rId69"/>
    <p:sldId id="1942" r:id="rId70"/>
    <p:sldId id="1948" r:id="rId71"/>
    <p:sldId id="2134805771" r:id="rId72"/>
    <p:sldId id="2134805764" r:id="rId73"/>
    <p:sldId id="2134805765" r:id="rId74"/>
    <p:sldId id="1980" r:id="rId75"/>
    <p:sldId id="2134805766" r:id="rId76"/>
    <p:sldId id="2134805767" r:id="rId77"/>
    <p:sldId id="2134805768" r:id="rId78"/>
    <p:sldId id="2134805769" r:id="rId79"/>
    <p:sldId id="1941" r:id="rId80"/>
    <p:sldId id="2134805772" r:id="rId81"/>
    <p:sldId id="1959" r:id="rId82"/>
    <p:sldId id="2008" r:id="rId83"/>
    <p:sldId id="2540" r:id="rId84"/>
    <p:sldId id="1755" r:id="rId85"/>
    <p:sldId id="1756" r:id="rId86"/>
    <p:sldId id="2134805745" r:id="rId87"/>
    <p:sldId id="2134805773" r:id="rId88"/>
    <p:sldId id="2547" r:id="rId89"/>
    <p:sldId id="2134805756" r:id="rId90"/>
    <p:sldId id="2134805757" r:id="rId91"/>
    <p:sldId id="2563" r:id="rId92"/>
    <p:sldId id="2550" r:id="rId93"/>
    <p:sldId id="2076138189" r:id="rId94"/>
    <p:sldId id="1944" r:id="rId95"/>
    <p:sldId id="2134805758" r:id="rId96"/>
    <p:sldId id="2562" r:id="rId97"/>
    <p:sldId id="1976" r:id="rId98"/>
    <p:sldId id="1977" r:id="rId99"/>
    <p:sldId id="1978" r:id="rId100"/>
    <p:sldId id="1979" r:id="rId101"/>
    <p:sldId id="2134805759" r:id="rId102"/>
    <p:sldId id="1983" r:id="rId103"/>
    <p:sldId id="1984" r:id="rId104"/>
    <p:sldId id="2551" r:id="rId105"/>
    <p:sldId id="2134805760" r:id="rId106"/>
    <p:sldId id="1987" r:id="rId107"/>
    <p:sldId id="2076138185" r:id="rId108"/>
    <p:sldId id="1990" r:id="rId109"/>
    <p:sldId id="2134805761" r:id="rId110"/>
    <p:sldId id="1992" r:id="rId111"/>
    <p:sldId id="1993" r:id="rId112"/>
    <p:sldId id="2134805762" r:id="rId113"/>
    <p:sldId id="2134805763" r:id="rId114"/>
    <p:sldId id="1758" r:id="rId1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4954"/>
            <p14:sldId id="5054"/>
            <p14:sldId id="260"/>
            <p14:sldId id="302"/>
            <p14:sldId id="2134805743"/>
            <p14:sldId id="2134805744"/>
            <p14:sldId id="366"/>
            <p14:sldId id="2076137120"/>
            <p14:sldId id="2134805723"/>
            <p14:sldId id="2134805724"/>
            <p14:sldId id="2134805725"/>
            <p14:sldId id="2134805737"/>
            <p14:sldId id="2134805738"/>
            <p14:sldId id="2134805740"/>
            <p14:sldId id="2134805731"/>
            <p14:sldId id="2134805739"/>
          </p14:sldIdLst>
        </p14:section>
        <p14:section name="1. Plan and implement" id="{126BE6DA-D2DF-4786-AF9E-8242A571CFF5}">
          <p14:sldIdLst>
            <p14:sldId id="2134805770"/>
            <p14:sldId id="2543"/>
            <p14:sldId id="2544"/>
            <p14:sldId id="2545"/>
            <p14:sldId id="2546"/>
            <p14:sldId id="2552"/>
            <p14:sldId id="2553"/>
            <p14:sldId id="1910"/>
            <p14:sldId id="2076138176"/>
            <p14:sldId id="2548"/>
            <p14:sldId id="2076138179"/>
            <p14:sldId id="1938"/>
            <p14:sldId id="2549"/>
            <p14:sldId id="2554"/>
            <p14:sldId id="1957"/>
            <p14:sldId id="1958"/>
            <p14:sldId id="2076138181"/>
            <p14:sldId id="2076138180"/>
            <p14:sldId id="1759"/>
            <p14:sldId id="1760"/>
            <p14:sldId id="2076138183"/>
            <p14:sldId id="2076138190"/>
            <p14:sldId id="2555"/>
            <p14:sldId id="1927"/>
            <p14:sldId id="1699"/>
            <p14:sldId id="1762"/>
            <p14:sldId id="1936"/>
            <p14:sldId id="1763"/>
            <p14:sldId id="1786"/>
            <p14:sldId id="1767"/>
            <p14:sldId id="1787"/>
            <p14:sldId id="2134805746"/>
            <p14:sldId id="2134805747"/>
            <p14:sldId id="2076138158"/>
            <p14:sldId id="1769"/>
            <p14:sldId id="2076138173"/>
            <p14:sldId id="1965"/>
            <p14:sldId id="2134805748"/>
            <p14:sldId id="1963"/>
            <p14:sldId id="1964"/>
            <p14:sldId id="2076138182"/>
            <p14:sldId id="2134805749"/>
            <p14:sldId id="2134805750"/>
            <p14:sldId id="2134805751"/>
            <p14:sldId id="2134805752"/>
            <p14:sldId id="1962"/>
            <p14:sldId id="2134805753"/>
            <p14:sldId id="1934"/>
            <p14:sldId id="2134805754"/>
            <p14:sldId id="2134805755"/>
            <p14:sldId id="1942"/>
            <p14:sldId id="1948"/>
          </p14:sldIdLst>
        </p14:section>
        <p14:section name="2. Monitor and maintain" id="{225D8A81-00F5-41C3-8030-797EA03A0F9E}">
          <p14:sldIdLst>
            <p14:sldId id="2134805771"/>
            <p14:sldId id="2134805764"/>
            <p14:sldId id="2134805765"/>
            <p14:sldId id="1980"/>
            <p14:sldId id="2134805766"/>
            <p14:sldId id="2134805767"/>
            <p14:sldId id="2134805768"/>
            <p14:sldId id="2134805769"/>
            <p14:sldId id="1941"/>
          </p14:sldIdLst>
        </p14:section>
        <p14:section name="3. Identity and security" id="{7DB91A25-1F63-4FC6-9466-8CE4F5FF3A0A}">
          <p14:sldIdLst>
            <p14:sldId id="2134805772"/>
            <p14:sldId id="1959"/>
            <p14:sldId id="2008"/>
            <p14:sldId id="2540"/>
            <p14:sldId id="1755"/>
            <p14:sldId id="1756"/>
            <p14:sldId id="2134805745"/>
          </p14:sldIdLst>
        </p14:section>
        <p14:section name="4. User environments" id="{CDF2BF73-F613-4FC8-BFE5-793FD372F35C}">
          <p14:sldIdLst>
            <p14:sldId id="2134805773"/>
            <p14:sldId id="2547"/>
            <p14:sldId id="2134805756"/>
            <p14:sldId id="2134805757"/>
            <p14:sldId id="2563"/>
            <p14:sldId id="2550"/>
            <p14:sldId id="2076138189"/>
            <p14:sldId id="1944"/>
            <p14:sldId id="2134805758"/>
            <p14:sldId id="2562"/>
            <p14:sldId id="1976"/>
            <p14:sldId id="1977"/>
            <p14:sldId id="1978"/>
            <p14:sldId id="1979"/>
            <p14:sldId id="2134805759"/>
            <p14:sldId id="1983"/>
            <p14:sldId id="1984"/>
            <p14:sldId id="2551"/>
            <p14:sldId id="2134805760"/>
            <p14:sldId id="1987"/>
            <p14:sldId id="2076138185"/>
            <p14:sldId id="1990"/>
            <p14:sldId id="2134805761"/>
            <p14:sldId id="1992"/>
            <p14:sldId id="1993"/>
            <p14:sldId id="2134805762"/>
            <p14:sldId id="2134805763"/>
            <p14:sldId id="17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347" autoAdjust="0"/>
    <p:restoredTop sz="95256" autoAdjust="0"/>
  </p:normalViewPr>
  <p:slideViewPr>
    <p:cSldViewPr snapToGrid="0" snapToObjects="1">
      <p:cViewPr varScale="1">
        <p:scale>
          <a:sx n="146" d="100"/>
          <a:sy n="146" d="100"/>
        </p:scale>
        <p:origin x="264" y="114"/>
      </p:cViewPr>
      <p:guideLst>
        <p:guide orient="horz" pos="1620"/>
        <p:guide pos="2880"/>
      </p:guideLst>
    </p:cSldViewPr>
  </p:slideViewPr>
  <p:notesTextViewPr>
    <p:cViewPr>
      <p:scale>
        <a:sx n="100" d="100"/>
        <a:sy n="100" d="100"/>
      </p:scale>
      <p:origin x="0" y="0"/>
    </p:cViewPr>
  </p:notesTextViewPr>
  <p:sorterViewPr>
    <p:cViewPr>
      <p:scale>
        <a:sx n="200" d="100"/>
        <a:sy n="200" d="100"/>
      </p:scale>
      <p:origin x="0" y="-361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microsoft.com/office/2016/11/relationships/changesInfo" Target="changesInfos/changesInfo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BC28A5F0-9F94-4153-BEA5-6CBFBCA609DD}"/>
    <pc:docChg chg="modSld">
      <pc:chgData name="Tim Warner" userId="1d9b2d89684621c1" providerId="LiveId" clId="{BC28A5F0-9F94-4153-BEA5-6CBFBCA609DD}" dt="2021-09-24T17:35:46.111" v="203" actId="20577"/>
      <pc:docMkLst>
        <pc:docMk/>
      </pc:docMkLst>
      <pc:sldChg chg="modSp modAnim">
        <pc:chgData name="Tim Warner" userId="1d9b2d89684621c1" providerId="LiveId" clId="{BC28A5F0-9F94-4153-BEA5-6CBFBCA609DD}" dt="2021-09-24T17:35:46.111" v="203" actId="20577"/>
        <pc:sldMkLst>
          <pc:docMk/>
          <pc:sldMk cId="146140643" sldId="260"/>
        </pc:sldMkLst>
        <pc:spChg chg="mod">
          <ac:chgData name="Tim Warner" userId="1d9b2d89684621c1" providerId="LiveId" clId="{BC28A5F0-9F94-4153-BEA5-6CBFBCA609DD}" dt="2021-09-24T17:35:46.111" v="203" actId="20577"/>
          <ac:spMkLst>
            <pc:docMk/>
            <pc:sldMk cId="146140643" sldId="260"/>
            <ac:spMk id="3" creationId="{510B1FA3-9927-F74A-8D15-783CB3AE14C0}"/>
          </ac:spMkLst>
        </pc:spChg>
      </pc:sldChg>
      <pc:sldChg chg="modSp modAnim">
        <pc:chgData name="Tim Warner" userId="1d9b2d89684621c1" providerId="LiveId" clId="{BC28A5F0-9F94-4153-BEA5-6CBFBCA609DD}" dt="2021-09-24T17:35:07.453" v="111" actId="20577"/>
        <pc:sldMkLst>
          <pc:docMk/>
          <pc:sldMk cId="1257478528" sldId="5054"/>
        </pc:sldMkLst>
        <pc:spChg chg="mod">
          <ac:chgData name="Tim Warner" userId="1d9b2d89684621c1" providerId="LiveId" clId="{BC28A5F0-9F94-4153-BEA5-6CBFBCA609DD}" dt="2021-09-24T17:35:07.453" v="111" actId="20577"/>
          <ac:spMkLst>
            <pc:docMk/>
            <pc:sldMk cId="1257478528" sldId="5054"/>
            <ac:spMk id="3" creationId="{510B1FA3-9927-F74A-8D15-783CB3AE14C0}"/>
          </ac:spMkLst>
        </pc:spChg>
      </pc:sldChg>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s://go.microsoft.com/fwlink/?linkid=2084562" TargetMode="External"/></Relationships>
</file>

<file path=ppt/diagrams/_rels/data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dgm:spPr/>
      <dgm:t>
        <a:bodyPr/>
        <a:lstStyle/>
        <a:p>
          <a:r>
            <a:rPr lang="en-US" dirty="0"/>
            <a:t>Course materials: </a:t>
          </a:r>
          <a:r>
            <a:rPr lang="en-US" b="1" dirty="0"/>
            <a:t>timw.info/az140</a:t>
          </a:r>
          <a:endParaRPr lang="en-US" dirty="0"/>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dgm:spPr/>
      <dgm:t>
        <a:bodyPr/>
        <a:lstStyle/>
        <a:p>
          <a:r>
            <a:rPr lang="en-US"/>
            <a:t>Twitter: </a:t>
          </a:r>
          <a:r>
            <a:rPr lang="en-US" b="1"/>
            <a:t>@TechTrainerTim</a:t>
          </a:r>
          <a:endParaRPr lang="en-US"/>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89E33CC1-7DF1-4028-9682-B94B96697C43}">
      <dgm:prSet/>
      <dgm:spPr/>
      <dgm:t>
        <a:bodyPr/>
        <a:lstStyle/>
        <a:p>
          <a:r>
            <a:rPr lang="en-US"/>
            <a:t>Work: </a:t>
          </a:r>
          <a:r>
            <a:rPr lang="en-US" b="1"/>
            <a:t>timw.info/ps</a:t>
          </a:r>
          <a:endParaRPr lang="en-US"/>
        </a:p>
      </dgm:t>
    </dgm:pt>
    <dgm:pt modelId="{DA9BAD61-87CE-4289-ADB2-A2EE69DE4FE6}" type="parTrans" cxnId="{0163AFDD-9675-4D14-988C-8547E2A47FFC}">
      <dgm:prSet/>
      <dgm:spPr/>
      <dgm:t>
        <a:bodyPr/>
        <a:lstStyle/>
        <a:p>
          <a:endParaRPr lang="en-US"/>
        </a:p>
      </dgm:t>
    </dgm:pt>
    <dgm:pt modelId="{79D7A31C-4EF3-4238-BA3A-AAF9041FCD75}" type="sibTrans" cxnId="{0163AFDD-9675-4D14-988C-8547E2A47FFC}">
      <dgm:prSet/>
      <dgm:spPr/>
      <dgm:t>
        <a:bodyPr/>
        <a:lstStyle/>
        <a:p>
          <a:endParaRPr lang="en-US"/>
        </a:p>
      </dgm:t>
    </dgm:pt>
    <dgm:pt modelId="{C4CEC0E5-5428-4EDA-BE33-916DFB76B0B0}">
      <dgm:prSet/>
      <dgm:spPr/>
      <dgm:t>
        <a:bodyPr/>
        <a:lstStyle/>
        <a:p>
          <a:r>
            <a:rPr lang="en-US"/>
            <a:t>Web: </a:t>
          </a:r>
          <a:r>
            <a:rPr lang="en-US" b="1"/>
            <a:t>TechTrainerTim.com</a:t>
          </a:r>
          <a:endParaRPr lang="en-US"/>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4"/>
      <dgm:spPr/>
    </dgm:pt>
    <dgm:pt modelId="{9D30D2F7-4B33-4D42-A652-B3E840684F23}" type="pres">
      <dgm:prSet presAssocID="{2B51ECDE-7F91-41EE-83FF-A5A0B30C64B6}" presName="parentText" presStyleLbl="node1" presStyleIdx="0" presStyleCnt="4">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4">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4"/>
      <dgm:spPr/>
    </dgm:pt>
    <dgm:pt modelId="{A756F9DA-770F-4E71-BA6F-6782027AA6E6}" type="pres">
      <dgm:prSet presAssocID="{611853A7-54C7-4654-8593-89A6186AA0E8}" presName="parentText" presStyleLbl="node1" presStyleIdx="1" presStyleCnt="4">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4">
        <dgm:presLayoutVars>
          <dgm:bulletEnabled val="1"/>
        </dgm:presLayoutVars>
      </dgm:prSet>
      <dgm:spPr/>
    </dgm:pt>
    <dgm:pt modelId="{E17E1D05-DD90-45FC-8924-26868D6CA0D8}" type="pres">
      <dgm:prSet presAssocID="{5B37FC59-1FCD-48BC-90BC-C855AD8A450C}" presName="spaceBetweenRectangles" presStyleCnt="0"/>
      <dgm:spPr/>
    </dgm:pt>
    <dgm:pt modelId="{6688736E-A961-4455-94A5-CEB6B5C341A4}" type="pres">
      <dgm:prSet presAssocID="{89E33CC1-7DF1-4028-9682-B94B96697C43}" presName="parentLin" presStyleCnt="0"/>
      <dgm:spPr/>
    </dgm:pt>
    <dgm:pt modelId="{E069F68F-620F-4546-8F15-EB94BB313754}" type="pres">
      <dgm:prSet presAssocID="{89E33CC1-7DF1-4028-9682-B94B96697C43}" presName="parentLeftMargin" presStyleLbl="node1" presStyleIdx="1" presStyleCnt="4"/>
      <dgm:spPr/>
    </dgm:pt>
    <dgm:pt modelId="{B92B9DB1-40B0-41A8-819A-5227E48AB382}" type="pres">
      <dgm:prSet presAssocID="{89E33CC1-7DF1-4028-9682-B94B96697C43}" presName="parentText" presStyleLbl="node1" presStyleIdx="2" presStyleCnt="4">
        <dgm:presLayoutVars>
          <dgm:chMax val="0"/>
          <dgm:bulletEnabled val="1"/>
        </dgm:presLayoutVars>
      </dgm:prSet>
      <dgm:spPr/>
    </dgm:pt>
    <dgm:pt modelId="{F8CFA614-AC0B-41C4-8482-3819E0038576}" type="pres">
      <dgm:prSet presAssocID="{89E33CC1-7DF1-4028-9682-B94B96697C43}" presName="negativeSpace" presStyleCnt="0"/>
      <dgm:spPr/>
    </dgm:pt>
    <dgm:pt modelId="{7A6C717B-0CCD-4753-A973-EEEE2DFF5AFD}" type="pres">
      <dgm:prSet presAssocID="{89E33CC1-7DF1-4028-9682-B94B96697C43}" presName="childText" presStyleLbl="conFgAcc1" presStyleIdx="2" presStyleCnt="4">
        <dgm:presLayoutVars>
          <dgm:bulletEnabled val="1"/>
        </dgm:presLayoutVars>
      </dgm:prSet>
      <dgm:spPr/>
    </dgm:pt>
    <dgm:pt modelId="{B46EFF60-F02F-4663-B137-9FBDE35F0E27}" type="pres">
      <dgm:prSet presAssocID="{79D7A31C-4EF3-4238-BA3A-AAF9041FCD75}"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2" presStyleCnt="4"/>
      <dgm:spPr/>
    </dgm:pt>
    <dgm:pt modelId="{3163E0A1-2468-4C28-9168-3838ED54E36E}" type="pres">
      <dgm:prSet presAssocID="{C4CEC0E5-5428-4EDA-BE33-916DFB76B0B0}" presName="parentText" presStyleLbl="node1" presStyleIdx="3" presStyleCnt="4">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3" presStyleCnt="4">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0515ED73-8B68-4BDF-B757-8C6699B49868}" type="presOf" srcId="{C4CEC0E5-5428-4EDA-BE33-916DFB76B0B0}" destId="{AABDE2A2-3512-401B-8415-EB68F5D21323}" srcOrd="0" destOrd="0" presId="urn:microsoft.com/office/officeart/2005/8/layout/list1"/>
    <dgm:cxn modelId="{5957C483-5A33-4419-B5C0-DFFF36A15D90}" type="presOf" srcId="{89E33CC1-7DF1-4028-9682-B94B96697C43}" destId="{B92B9DB1-40B0-41A8-819A-5227E48AB382}" srcOrd="1" destOrd="0" presId="urn:microsoft.com/office/officeart/2005/8/layout/list1"/>
    <dgm:cxn modelId="{F06E5F90-D35B-4102-8A58-1D7F9F11DFF3}" type="presOf" srcId="{89E33CC1-7DF1-4028-9682-B94B96697C43}" destId="{E069F68F-620F-4546-8F15-EB94BB313754}"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3"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0163AFDD-9675-4D14-988C-8547E2A47FFC}" srcId="{9F153C74-BDE5-40A8-97C9-60F610E3A982}" destId="{89E33CC1-7DF1-4028-9682-B94B96697C43}" srcOrd="2" destOrd="0" parTransId="{DA9BAD61-87CE-4289-ADB2-A2EE69DE4FE6}" sibTransId="{79D7A31C-4EF3-4238-BA3A-AAF9041FCD75}"/>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 modelId="{F6FA9E9C-D34F-4DBA-9E2E-ACA9025D6E28}" type="presParOf" srcId="{B0B9912E-BBF7-44D7-A843-499290D132C0}" destId="{E17E1D05-DD90-45FC-8924-26868D6CA0D8}" srcOrd="7" destOrd="0" presId="urn:microsoft.com/office/officeart/2005/8/layout/list1"/>
    <dgm:cxn modelId="{837AA458-A4AB-494B-BBE6-748C8F35AB3A}" type="presParOf" srcId="{B0B9912E-BBF7-44D7-A843-499290D132C0}" destId="{6688736E-A961-4455-94A5-CEB6B5C341A4}" srcOrd="8" destOrd="0" presId="urn:microsoft.com/office/officeart/2005/8/layout/list1"/>
    <dgm:cxn modelId="{815BF894-6AA7-4942-B3FE-617876EF7379}" type="presParOf" srcId="{6688736E-A961-4455-94A5-CEB6B5C341A4}" destId="{E069F68F-620F-4546-8F15-EB94BB313754}" srcOrd="0" destOrd="0" presId="urn:microsoft.com/office/officeart/2005/8/layout/list1"/>
    <dgm:cxn modelId="{011B847B-1363-400F-88A6-559F193422AC}" type="presParOf" srcId="{6688736E-A961-4455-94A5-CEB6B5C341A4}" destId="{B92B9DB1-40B0-41A8-819A-5227E48AB382}" srcOrd="1" destOrd="0" presId="urn:microsoft.com/office/officeart/2005/8/layout/list1"/>
    <dgm:cxn modelId="{BD1B7D7B-8D12-4D5C-BEAD-C982DF5D1CB0}" type="presParOf" srcId="{B0B9912E-BBF7-44D7-A843-499290D132C0}" destId="{F8CFA614-AC0B-41C4-8482-3819E0038576}" srcOrd="9" destOrd="0" presId="urn:microsoft.com/office/officeart/2005/8/layout/list1"/>
    <dgm:cxn modelId="{62EF70F7-FF77-4472-A32D-5566A3EC5E32}" type="presParOf" srcId="{B0B9912E-BBF7-44D7-A843-499290D132C0}" destId="{7A6C717B-0CCD-4753-A973-EEEE2DFF5AFD}" srcOrd="10" destOrd="0" presId="urn:microsoft.com/office/officeart/2005/8/layout/list1"/>
    <dgm:cxn modelId="{AEFB9C43-F83B-4404-8B63-6DD5DB55768A}" type="presParOf" srcId="{B0B9912E-BBF7-44D7-A843-499290D132C0}" destId="{B46EFF60-F02F-4663-B137-9FBDE35F0E27}" srcOrd="11" destOrd="0" presId="urn:microsoft.com/office/officeart/2005/8/layout/list1"/>
    <dgm:cxn modelId="{FE6AAC56-4B03-4D10-A2B9-4EC84E325A2B}" type="presParOf" srcId="{B0B9912E-BBF7-44D7-A843-499290D132C0}" destId="{7BB4B70B-041D-4E77-B858-710281E96579}" srcOrd="12"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13" destOrd="0" presId="urn:microsoft.com/office/officeart/2005/8/layout/list1"/>
    <dgm:cxn modelId="{24BF3BEA-6ECE-4E9F-BD91-1982149404A9}" type="presParOf" srcId="{B0B9912E-BBF7-44D7-A843-499290D132C0}" destId="{8E988913-2B98-48D7-A8D0-31ABA52AA03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0DA651-EE40-48D5-A197-BA1497AB463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8D0EA1A1-D6C1-4649-8693-F50BF08476D7}">
      <dgm:prSet custT="1"/>
      <dgm:spPr/>
      <dgm:t>
        <a:bodyPr/>
        <a:lstStyle/>
        <a:p>
          <a:r>
            <a:rPr lang="en-US" sz="2000" b="0" i="0" dirty="0"/>
            <a:t>To configure the virtual machines with the </a:t>
          </a:r>
          <a:r>
            <a:rPr lang="en-US" sz="2000" b="0" i="0" dirty="0" err="1"/>
            <a:t>FSLogix</a:t>
          </a:r>
          <a:r>
            <a:rPr lang="en-US" sz="2000" b="0" i="0" dirty="0"/>
            <a:t> software, do the following on each machine registered to the host pool:</a:t>
          </a:r>
          <a:endParaRPr lang="en-US" sz="2000" dirty="0"/>
        </a:p>
      </dgm:t>
    </dgm:pt>
    <dgm:pt modelId="{DE45BF46-CD69-4153-AC4D-976F32E20AAF}" type="parTrans" cxnId="{E24EB2B3-BB96-491A-9382-D75369E867B2}">
      <dgm:prSet/>
      <dgm:spPr/>
      <dgm:t>
        <a:bodyPr/>
        <a:lstStyle/>
        <a:p>
          <a:endParaRPr lang="en-US"/>
        </a:p>
      </dgm:t>
    </dgm:pt>
    <dgm:pt modelId="{CEEA11A1-9244-4E6B-84D1-4716F0A3EA53}" type="sibTrans" cxnId="{E24EB2B3-BB96-491A-9382-D75369E867B2}">
      <dgm:prSet/>
      <dgm:spPr/>
      <dgm:t>
        <a:bodyPr/>
        <a:lstStyle/>
        <a:p>
          <a:endParaRPr lang="en-US"/>
        </a:p>
      </dgm:t>
    </dgm:pt>
    <dgm:pt modelId="{B423A6F4-ED60-4EED-ACFC-9F5898C78DA5}">
      <dgm:prSet custT="1"/>
      <dgm:spPr/>
      <dgm:t>
        <a:bodyPr/>
        <a:lstStyle/>
        <a:p>
          <a:r>
            <a:rPr lang="en-US" sz="1400" b="0" i="0"/>
            <a:t>Connect to the virtual machine with the credentials you provided when creating the virtual machine.</a:t>
          </a:r>
          <a:endParaRPr lang="en-US" sz="1400"/>
        </a:p>
      </dgm:t>
    </dgm:pt>
    <dgm:pt modelId="{45D0A43D-FC76-4101-8F2A-51CDC7397AD5}" type="parTrans" cxnId="{05D1DF9C-1B60-48AB-B0AE-6788D656DCF4}">
      <dgm:prSet/>
      <dgm:spPr/>
      <dgm:t>
        <a:bodyPr/>
        <a:lstStyle/>
        <a:p>
          <a:endParaRPr lang="en-US"/>
        </a:p>
      </dgm:t>
    </dgm:pt>
    <dgm:pt modelId="{EC297889-DF5A-4AF1-9A47-BF062DF295C1}" type="sibTrans" cxnId="{05D1DF9C-1B60-48AB-B0AE-6788D656DCF4}">
      <dgm:prSet/>
      <dgm:spPr/>
      <dgm:t>
        <a:bodyPr/>
        <a:lstStyle/>
        <a:p>
          <a:endParaRPr lang="en-US"/>
        </a:p>
      </dgm:t>
    </dgm:pt>
    <dgm:pt modelId="{492A7302-1023-4250-868B-3A2F7E4E62AD}">
      <dgm:prSet custT="1"/>
      <dgm:spPr/>
      <dgm:t>
        <a:bodyPr/>
        <a:lstStyle/>
        <a:p>
          <a:r>
            <a:rPr lang="en-US" sz="1400" b="0" i="0" dirty="0"/>
            <a:t>Launch an internet browser and navigate to </a:t>
          </a:r>
          <a:r>
            <a:rPr lang="en-US" sz="1400" b="0" i="0" dirty="0">
              <a:hlinkClick xmlns:r="http://schemas.openxmlformats.org/officeDocument/2006/relationships" r:id="rId1"/>
            </a:rPr>
            <a:t>download the </a:t>
          </a:r>
          <a:r>
            <a:rPr lang="en-US" sz="1400" b="0" i="0" dirty="0" err="1">
              <a:hlinkClick xmlns:r="http://schemas.openxmlformats.org/officeDocument/2006/relationships" r:id="rId1"/>
            </a:rPr>
            <a:t>FSLogix</a:t>
          </a:r>
          <a:r>
            <a:rPr lang="en-US" sz="1400" b="0" i="0" dirty="0">
              <a:hlinkClick xmlns:r="http://schemas.openxmlformats.org/officeDocument/2006/relationships" r:id="rId1"/>
            </a:rPr>
            <a:t> agent</a:t>
          </a:r>
          <a:r>
            <a:rPr lang="en-US" sz="1400" b="0" i="0" dirty="0"/>
            <a:t>.</a:t>
          </a:r>
          <a:endParaRPr lang="en-US" sz="1400" dirty="0"/>
        </a:p>
      </dgm:t>
    </dgm:pt>
    <dgm:pt modelId="{21E9800F-1668-4815-BAEE-BAE287023120}" type="parTrans" cxnId="{012E2593-B7FF-4D9E-BC72-B5A8A31D6E63}">
      <dgm:prSet/>
      <dgm:spPr/>
      <dgm:t>
        <a:bodyPr/>
        <a:lstStyle/>
        <a:p>
          <a:endParaRPr lang="en-US"/>
        </a:p>
      </dgm:t>
    </dgm:pt>
    <dgm:pt modelId="{783810E9-9697-4504-9C67-85223A3F70E2}" type="sibTrans" cxnId="{012E2593-B7FF-4D9E-BC72-B5A8A31D6E63}">
      <dgm:prSet/>
      <dgm:spPr/>
      <dgm:t>
        <a:bodyPr/>
        <a:lstStyle/>
        <a:p>
          <a:endParaRPr lang="en-US"/>
        </a:p>
      </dgm:t>
    </dgm:pt>
    <dgm:pt modelId="{CA0EC3C6-B34A-46D5-9F38-4CECF0C17A30}">
      <dgm:prSet custT="1"/>
      <dgm:spPr/>
      <dgm:t>
        <a:bodyPr/>
        <a:lstStyle/>
        <a:p>
          <a:r>
            <a:rPr lang="en-US" sz="1400" b="0" i="0" dirty="0"/>
            <a:t>Navigate to either </a:t>
          </a:r>
          <a:r>
            <a:rPr lang="en-US" sz="1400" b="0" i="1" dirty="0"/>
            <a:t>\Win32\Release</a:t>
          </a:r>
          <a:r>
            <a:rPr lang="en-US" sz="1400" b="0" i="0" dirty="0"/>
            <a:t> or </a:t>
          </a:r>
          <a:r>
            <a:rPr lang="en-US" sz="1400" b="0" i="1" dirty="0"/>
            <a:t>\X64\Release</a:t>
          </a:r>
          <a:r>
            <a:rPr lang="en-US" sz="1400" b="0" i="0" dirty="0"/>
            <a:t> in the .zip file and run </a:t>
          </a:r>
          <a:r>
            <a:rPr lang="en-US" sz="1400" b="1" i="0" dirty="0" err="1"/>
            <a:t>FSLogixAppsSetup</a:t>
          </a:r>
          <a:r>
            <a:rPr lang="en-US" sz="1400" b="0" i="0" dirty="0"/>
            <a:t> to install the </a:t>
          </a:r>
          <a:r>
            <a:rPr lang="en-US" sz="1400" b="0" i="0" dirty="0" err="1"/>
            <a:t>FSLogix</a:t>
          </a:r>
          <a:r>
            <a:rPr lang="en-US" sz="1400" b="0" i="0" dirty="0"/>
            <a:t> agent.</a:t>
          </a:r>
          <a:endParaRPr lang="en-US" sz="1400" dirty="0"/>
        </a:p>
      </dgm:t>
    </dgm:pt>
    <dgm:pt modelId="{B82AA326-F7B9-4132-90F7-BA152E8FAB39}" type="parTrans" cxnId="{1308F4F7-168C-4147-BF96-80FC7264341C}">
      <dgm:prSet/>
      <dgm:spPr/>
      <dgm:t>
        <a:bodyPr/>
        <a:lstStyle/>
        <a:p>
          <a:endParaRPr lang="en-US"/>
        </a:p>
      </dgm:t>
    </dgm:pt>
    <dgm:pt modelId="{EE7B2FF6-E161-4CA8-96EC-8A7B79BB7C89}" type="sibTrans" cxnId="{1308F4F7-168C-4147-BF96-80FC7264341C}">
      <dgm:prSet/>
      <dgm:spPr/>
      <dgm:t>
        <a:bodyPr/>
        <a:lstStyle/>
        <a:p>
          <a:endParaRPr lang="en-US"/>
        </a:p>
      </dgm:t>
    </dgm:pt>
    <dgm:pt modelId="{6BF9614E-4139-4E82-8588-D62765291BF2}" type="pres">
      <dgm:prSet presAssocID="{D90DA651-EE40-48D5-A197-BA1497AB463B}" presName="outerComposite" presStyleCnt="0">
        <dgm:presLayoutVars>
          <dgm:chMax val="5"/>
          <dgm:dir/>
          <dgm:resizeHandles val="exact"/>
        </dgm:presLayoutVars>
      </dgm:prSet>
      <dgm:spPr/>
    </dgm:pt>
    <dgm:pt modelId="{0BD38178-0E3F-457F-BF33-B5E6B4B0BD78}" type="pres">
      <dgm:prSet presAssocID="{D90DA651-EE40-48D5-A197-BA1497AB463B}" presName="dummyMaxCanvas" presStyleCnt="0">
        <dgm:presLayoutVars/>
      </dgm:prSet>
      <dgm:spPr/>
    </dgm:pt>
    <dgm:pt modelId="{7EA8D9E2-5AF2-4CB4-8FD6-2D01B0AD2A86}" type="pres">
      <dgm:prSet presAssocID="{D90DA651-EE40-48D5-A197-BA1497AB463B}" presName="OneNode_1" presStyleLbl="node1" presStyleIdx="0" presStyleCnt="1" custScaleY="180958">
        <dgm:presLayoutVars>
          <dgm:bulletEnabled val="1"/>
        </dgm:presLayoutVars>
      </dgm:prSet>
      <dgm:spPr/>
    </dgm:pt>
  </dgm:ptLst>
  <dgm:cxnLst>
    <dgm:cxn modelId="{4F7A4320-B1EF-42EE-A803-89A6716474FA}" type="presOf" srcId="{CA0EC3C6-B34A-46D5-9F38-4CECF0C17A30}" destId="{7EA8D9E2-5AF2-4CB4-8FD6-2D01B0AD2A86}" srcOrd="0" destOrd="3" presId="urn:microsoft.com/office/officeart/2005/8/layout/vProcess5"/>
    <dgm:cxn modelId="{F643553A-2241-4101-B048-8C8B321A1ACA}" type="presOf" srcId="{D90DA651-EE40-48D5-A197-BA1497AB463B}" destId="{6BF9614E-4139-4E82-8588-D62765291BF2}" srcOrd="0" destOrd="0" presId="urn:microsoft.com/office/officeart/2005/8/layout/vProcess5"/>
    <dgm:cxn modelId="{8A339B91-24D5-478C-AE6D-7F73C033CE84}" type="presOf" srcId="{492A7302-1023-4250-868B-3A2F7E4E62AD}" destId="{7EA8D9E2-5AF2-4CB4-8FD6-2D01B0AD2A86}" srcOrd="0" destOrd="2" presId="urn:microsoft.com/office/officeart/2005/8/layout/vProcess5"/>
    <dgm:cxn modelId="{012E2593-B7FF-4D9E-BC72-B5A8A31D6E63}" srcId="{8D0EA1A1-D6C1-4649-8693-F50BF08476D7}" destId="{492A7302-1023-4250-868B-3A2F7E4E62AD}" srcOrd="1" destOrd="0" parTransId="{21E9800F-1668-4815-BAEE-BAE287023120}" sibTransId="{783810E9-9697-4504-9C67-85223A3F70E2}"/>
    <dgm:cxn modelId="{7E330794-957A-424F-900C-1236467F53FC}" type="presOf" srcId="{B423A6F4-ED60-4EED-ACFC-9F5898C78DA5}" destId="{7EA8D9E2-5AF2-4CB4-8FD6-2D01B0AD2A86}" srcOrd="0" destOrd="1" presId="urn:microsoft.com/office/officeart/2005/8/layout/vProcess5"/>
    <dgm:cxn modelId="{05D1DF9C-1B60-48AB-B0AE-6788D656DCF4}" srcId="{8D0EA1A1-D6C1-4649-8693-F50BF08476D7}" destId="{B423A6F4-ED60-4EED-ACFC-9F5898C78DA5}" srcOrd="0" destOrd="0" parTransId="{45D0A43D-FC76-4101-8F2A-51CDC7397AD5}" sibTransId="{EC297889-DF5A-4AF1-9A47-BF062DF295C1}"/>
    <dgm:cxn modelId="{B76529B0-DCFF-4539-A4A5-812BCA451360}" type="presOf" srcId="{8D0EA1A1-D6C1-4649-8693-F50BF08476D7}" destId="{7EA8D9E2-5AF2-4CB4-8FD6-2D01B0AD2A86}" srcOrd="0" destOrd="0" presId="urn:microsoft.com/office/officeart/2005/8/layout/vProcess5"/>
    <dgm:cxn modelId="{E24EB2B3-BB96-491A-9382-D75369E867B2}" srcId="{D90DA651-EE40-48D5-A197-BA1497AB463B}" destId="{8D0EA1A1-D6C1-4649-8693-F50BF08476D7}" srcOrd="0" destOrd="0" parTransId="{DE45BF46-CD69-4153-AC4D-976F32E20AAF}" sibTransId="{CEEA11A1-9244-4E6B-84D1-4716F0A3EA53}"/>
    <dgm:cxn modelId="{1308F4F7-168C-4147-BF96-80FC7264341C}" srcId="{8D0EA1A1-D6C1-4649-8693-F50BF08476D7}" destId="{CA0EC3C6-B34A-46D5-9F38-4CECF0C17A30}" srcOrd="2" destOrd="0" parTransId="{B82AA326-F7B9-4132-90F7-BA152E8FAB39}" sibTransId="{EE7B2FF6-E161-4CA8-96EC-8A7B79BB7C89}"/>
    <dgm:cxn modelId="{1D4E8BB0-3569-4340-9E46-402628620031}" type="presParOf" srcId="{6BF9614E-4139-4E82-8588-D62765291BF2}" destId="{0BD38178-0E3F-457F-BF33-B5E6B4B0BD78}" srcOrd="0" destOrd="0" presId="urn:microsoft.com/office/officeart/2005/8/layout/vProcess5"/>
    <dgm:cxn modelId="{8CBC8AA0-B107-4DC4-A6F4-D10E7DCC4330}" type="presParOf" srcId="{6BF9614E-4139-4E82-8588-D62765291BF2}" destId="{7EA8D9E2-5AF2-4CB4-8FD6-2D01B0AD2A86}"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97C6A9-C4E2-44F6-89AF-2480F02FC33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9CB25D2-5734-4448-A3D0-F0EBEF5CC9FC}">
      <dgm:prSet/>
      <dgm:spPr/>
      <dgm:t>
        <a:bodyPr/>
        <a:lstStyle/>
        <a:p>
          <a:r>
            <a:rPr lang="en-US" b="0" i="0"/>
            <a:t>Once you've created a storage account, all that is left is to create your file share. </a:t>
          </a:r>
          <a:endParaRPr lang="en-US"/>
        </a:p>
      </dgm:t>
    </dgm:pt>
    <dgm:pt modelId="{26CC3A51-BF70-4CBD-852E-AAC5BE626EA6}" type="parTrans" cxnId="{71570B7B-B09D-4D33-BF0F-904C13FEE599}">
      <dgm:prSet/>
      <dgm:spPr/>
      <dgm:t>
        <a:bodyPr/>
        <a:lstStyle/>
        <a:p>
          <a:endParaRPr lang="en-US"/>
        </a:p>
      </dgm:t>
    </dgm:pt>
    <dgm:pt modelId="{608530D3-F745-4E48-8C87-D90EC4E9EF5F}" type="sibTrans" cxnId="{71570B7B-B09D-4D33-BF0F-904C13FEE599}">
      <dgm:prSet/>
      <dgm:spPr/>
      <dgm:t>
        <a:bodyPr/>
        <a:lstStyle/>
        <a:p>
          <a:endParaRPr lang="en-US"/>
        </a:p>
      </dgm:t>
    </dgm:pt>
    <dgm:pt modelId="{1FFEC3F6-3EC1-4D86-A6A9-B0DB1EC9E368}">
      <dgm:prSet/>
      <dgm:spPr/>
      <dgm:t>
        <a:bodyPr/>
        <a:lstStyle/>
        <a:p>
          <a:r>
            <a:rPr lang="en-US" b="0" i="0"/>
            <a:t>The process is the same for a premium file share or a standard file share. </a:t>
          </a:r>
          <a:endParaRPr lang="en-US"/>
        </a:p>
      </dgm:t>
    </dgm:pt>
    <dgm:pt modelId="{0E51B7E3-915D-49C9-B943-C7E9059F1EC0}" type="parTrans" cxnId="{37D8ED8A-715C-4B23-9654-B4CD284A6A9E}">
      <dgm:prSet/>
      <dgm:spPr/>
      <dgm:t>
        <a:bodyPr/>
        <a:lstStyle/>
        <a:p>
          <a:endParaRPr lang="en-US"/>
        </a:p>
      </dgm:t>
    </dgm:pt>
    <dgm:pt modelId="{87CA1E3B-925E-4A14-A56E-8BCF521D2F70}" type="sibTrans" cxnId="{37D8ED8A-715C-4B23-9654-B4CD284A6A9E}">
      <dgm:prSet/>
      <dgm:spPr/>
      <dgm:t>
        <a:bodyPr/>
        <a:lstStyle/>
        <a:p>
          <a:endParaRPr lang="en-US"/>
        </a:p>
      </dgm:t>
    </dgm:pt>
    <dgm:pt modelId="{93DF7DDC-DC3A-4AB3-A20B-ADB1CE23E157}">
      <dgm:prSet/>
      <dgm:spPr/>
      <dgm:t>
        <a:bodyPr/>
        <a:lstStyle/>
        <a:p>
          <a:r>
            <a:rPr lang="en-US" b="0" i="0" dirty="0"/>
            <a:t>You should consider the following differences:</a:t>
          </a:r>
          <a:endParaRPr lang="en-US" dirty="0"/>
        </a:p>
      </dgm:t>
    </dgm:pt>
    <dgm:pt modelId="{ACB80079-F211-4F52-A87E-D5D66E2BE47A}" type="parTrans" cxnId="{F4ABABC5-0ADF-490B-9C31-D0A91DA6B082}">
      <dgm:prSet/>
      <dgm:spPr/>
      <dgm:t>
        <a:bodyPr/>
        <a:lstStyle/>
        <a:p>
          <a:endParaRPr lang="en-US"/>
        </a:p>
      </dgm:t>
    </dgm:pt>
    <dgm:pt modelId="{B04D072A-D4D4-4093-9C4D-B6DC5E0C77B2}" type="sibTrans" cxnId="{F4ABABC5-0ADF-490B-9C31-D0A91DA6B082}">
      <dgm:prSet/>
      <dgm:spPr/>
      <dgm:t>
        <a:bodyPr/>
        <a:lstStyle/>
        <a:p>
          <a:endParaRPr lang="en-US"/>
        </a:p>
      </dgm:t>
    </dgm:pt>
    <dgm:pt modelId="{D2C35CDB-7237-48E8-B684-84C9020333ED}">
      <dgm:prSet custT="1"/>
      <dgm:spPr/>
      <dgm:t>
        <a:bodyPr/>
        <a:lstStyle/>
        <a:p>
          <a:r>
            <a:rPr lang="en-US" sz="1800" b="0" i="0" dirty="0"/>
            <a:t>Standard file shares may be deployed into one of the standard tiers: </a:t>
          </a:r>
          <a:endParaRPr lang="en-US" sz="1800" dirty="0"/>
        </a:p>
      </dgm:t>
    </dgm:pt>
    <dgm:pt modelId="{702C1778-C53E-4DBA-8E30-1D43FA8A61BD}" type="parTrans" cxnId="{B2A8D450-BF68-4001-9BC9-04F0A88D9429}">
      <dgm:prSet/>
      <dgm:spPr/>
      <dgm:t>
        <a:bodyPr/>
        <a:lstStyle/>
        <a:p>
          <a:endParaRPr lang="en-US"/>
        </a:p>
      </dgm:t>
    </dgm:pt>
    <dgm:pt modelId="{F92AA62B-DF12-4BD3-8C8D-20E73DBDAD9E}" type="sibTrans" cxnId="{B2A8D450-BF68-4001-9BC9-04F0A88D9429}">
      <dgm:prSet/>
      <dgm:spPr/>
      <dgm:t>
        <a:bodyPr/>
        <a:lstStyle/>
        <a:p>
          <a:endParaRPr lang="en-US"/>
        </a:p>
      </dgm:t>
    </dgm:pt>
    <dgm:pt modelId="{69537504-71D8-41DA-B94B-1BED17C62A25}">
      <dgm:prSet custT="1"/>
      <dgm:spPr/>
      <dgm:t>
        <a:bodyPr/>
        <a:lstStyle/>
        <a:p>
          <a:r>
            <a:rPr lang="en-US" sz="1800" b="0" i="0" dirty="0"/>
            <a:t>transaction optimized (default)</a:t>
          </a:r>
          <a:endParaRPr lang="en-US" sz="1800" dirty="0"/>
        </a:p>
      </dgm:t>
    </dgm:pt>
    <dgm:pt modelId="{80A80FAC-1E46-41D8-857A-76DAACE69F8E}" type="parTrans" cxnId="{63705F08-3963-4F26-A5A5-D5C4E1A3981B}">
      <dgm:prSet/>
      <dgm:spPr/>
      <dgm:t>
        <a:bodyPr/>
        <a:lstStyle/>
        <a:p>
          <a:endParaRPr lang="en-US"/>
        </a:p>
      </dgm:t>
    </dgm:pt>
    <dgm:pt modelId="{C9388C8C-996C-4454-AC7F-98EB0A7BD82A}" type="sibTrans" cxnId="{63705F08-3963-4F26-A5A5-D5C4E1A3981B}">
      <dgm:prSet/>
      <dgm:spPr/>
      <dgm:t>
        <a:bodyPr/>
        <a:lstStyle/>
        <a:p>
          <a:endParaRPr lang="en-US"/>
        </a:p>
      </dgm:t>
    </dgm:pt>
    <dgm:pt modelId="{343B10AF-8FDF-4FE9-986D-131D8ACF0751}">
      <dgm:prSet custT="1"/>
      <dgm:spPr/>
      <dgm:t>
        <a:bodyPr/>
        <a:lstStyle/>
        <a:p>
          <a:r>
            <a:rPr lang="en-US" sz="1800" b="0" i="0"/>
            <a:t>Hot</a:t>
          </a:r>
          <a:endParaRPr lang="en-US" sz="1800"/>
        </a:p>
      </dgm:t>
    </dgm:pt>
    <dgm:pt modelId="{57A457AB-1315-4008-8596-892B724F6B72}" type="parTrans" cxnId="{F3402C99-70E6-432F-BE54-EBB85ECDDFB2}">
      <dgm:prSet/>
      <dgm:spPr/>
      <dgm:t>
        <a:bodyPr/>
        <a:lstStyle/>
        <a:p>
          <a:endParaRPr lang="en-US"/>
        </a:p>
      </dgm:t>
    </dgm:pt>
    <dgm:pt modelId="{9D098A75-60D0-4491-BD40-74B8F79CFC8A}" type="sibTrans" cxnId="{F3402C99-70E6-432F-BE54-EBB85ECDDFB2}">
      <dgm:prSet/>
      <dgm:spPr/>
      <dgm:t>
        <a:bodyPr/>
        <a:lstStyle/>
        <a:p>
          <a:endParaRPr lang="en-US"/>
        </a:p>
      </dgm:t>
    </dgm:pt>
    <dgm:pt modelId="{2AB87F07-14B2-4534-91AE-E285C94FAFE6}">
      <dgm:prSet custT="1"/>
      <dgm:spPr/>
      <dgm:t>
        <a:bodyPr/>
        <a:lstStyle/>
        <a:p>
          <a:r>
            <a:rPr lang="en-US" sz="1800" dirty="0"/>
            <a:t>C</a:t>
          </a:r>
          <a:r>
            <a:rPr lang="en-US" sz="1800" b="0" i="0" dirty="0"/>
            <a:t>ool</a:t>
          </a:r>
          <a:endParaRPr lang="en-US" sz="1800" dirty="0"/>
        </a:p>
      </dgm:t>
    </dgm:pt>
    <dgm:pt modelId="{20DBDC49-34E8-4682-AC62-C834F3E53DD9}" type="parTrans" cxnId="{294595CE-A510-4707-AE40-CB92D134ECB4}">
      <dgm:prSet/>
      <dgm:spPr/>
      <dgm:t>
        <a:bodyPr/>
        <a:lstStyle/>
        <a:p>
          <a:endParaRPr lang="en-US"/>
        </a:p>
      </dgm:t>
    </dgm:pt>
    <dgm:pt modelId="{3BB6D51E-0BE4-4885-8165-976645B6041A}" type="sibTrans" cxnId="{294595CE-A510-4707-AE40-CB92D134ECB4}">
      <dgm:prSet/>
      <dgm:spPr/>
      <dgm:t>
        <a:bodyPr/>
        <a:lstStyle/>
        <a:p>
          <a:endParaRPr lang="en-US"/>
        </a:p>
      </dgm:t>
    </dgm:pt>
    <dgm:pt modelId="{1BA22C7C-C467-49F5-85F4-7872B218BAAF}">
      <dgm:prSet custT="1"/>
      <dgm:spPr/>
      <dgm:t>
        <a:bodyPr/>
        <a:lstStyle/>
        <a:p>
          <a:r>
            <a:rPr lang="en-US" sz="1800" b="0" i="0" dirty="0"/>
            <a:t>This is a per file share tier that is not affected by the </a:t>
          </a:r>
          <a:r>
            <a:rPr lang="en-US" sz="1800" b="1" i="0" dirty="0"/>
            <a:t>blob access tier</a:t>
          </a:r>
          <a:r>
            <a:rPr lang="en-US" sz="1800" b="0" i="0" dirty="0"/>
            <a:t> of the storage account.</a:t>
          </a:r>
          <a:endParaRPr lang="en-US" sz="1800" dirty="0"/>
        </a:p>
      </dgm:t>
    </dgm:pt>
    <dgm:pt modelId="{E5A5F220-B476-4726-8F81-626B5B942156}" type="parTrans" cxnId="{6C88373A-D9D7-435E-B6D7-1C74664DECEF}">
      <dgm:prSet/>
      <dgm:spPr/>
      <dgm:t>
        <a:bodyPr/>
        <a:lstStyle/>
        <a:p>
          <a:endParaRPr lang="en-US"/>
        </a:p>
      </dgm:t>
    </dgm:pt>
    <dgm:pt modelId="{E2C81B56-66EF-46F4-8EE7-96F5E08219F5}" type="sibTrans" cxnId="{6C88373A-D9D7-435E-B6D7-1C74664DECEF}">
      <dgm:prSet/>
      <dgm:spPr/>
      <dgm:t>
        <a:bodyPr/>
        <a:lstStyle/>
        <a:p>
          <a:endParaRPr lang="en-US"/>
        </a:p>
      </dgm:t>
    </dgm:pt>
    <dgm:pt modelId="{0E5964AC-0DCD-4198-995E-B37F3F1414E7}">
      <dgm:prSet custT="1"/>
      <dgm:spPr/>
      <dgm:t>
        <a:bodyPr/>
        <a:lstStyle/>
        <a:p>
          <a:r>
            <a:rPr lang="en-US" sz="1800" b="0" i="0" dirty="0"/>
            <a:t>You can change the tier of the share at any time after it has been deployed. </a:t>
          </a:r>
          <a:endParaRPr lang="en-US" sz="1800" dirty="0"/>
        </a:p>
      </dgm:t>
    </dgm:pt>
    <dgm:pt modelId="{CACB8B64-701F-4477-B782-22F14F93B668}" type="parTrans" cxnId="{E1333E8F-905F-40ED-A316-E765F54DF1A1}">
      <dgm:prSet/>
      <dgm:spPr/>
      <dgm:t>
        <a:bodyPr/>
        <a:lstStyle/>
        <a:p>
          <a:endParaRPr lang="en-US"/>
        </a:p>
      </dgm:t>
    </dgm:pt>
    <dgm:pt modelId="{F110FA9F-3D16-46DB-9165-51C47D13BA94}" type="sibTrans" cxnId="{E1333E8F-905F-40ED-A316-E765F54DF1A1}">
      <dgm:prSet/>
      <dgm:spPr/>
      <dgm:t>
        <a:bodyPr/>
        <a:lstStyle/>
        <a:p>
          <a:endParaRPr lang="en-US"/>
        </a:p>
      </dgm:t>
    </dgm:pt>
    <dgm:pt modelId="{85C1A3A7-BFD8-4A89-A1BA-72225E8C4024}">
      <dgm:prSet custT="1"/>
      <dgm:spPr/>
      <dgm:t>
        <a:bodyPr/>
        <a:lstStyle/>
        <a:p>
          <a:r>
            <a:rPr lang="en-US" sz="1800" b="0" i="0" dirty="0"/>
            <a:t>Premium file shares cannot be directly converted to standard file shares in any standard tier.</a:t>
          </a:r>
          <a:endParaRPr lang="en-US" sz="1800" dirty="0"/>
        </a:p>
      </dgm:t>
    </dgm:pt>
    <dgm:pt modelId="{BB9C545F-5B1F-418E-BB90-E1B2A6ACEDDF}" type="parTrans" cxnId="{2565ED57-4600-4B0C-921C-2202BCCFC6A5}">
      <dgm:prSet/>
      <dgm:spPr/>
      <dgm:t>
        <a:bodyPr/>
        <a:lstStyle/>
        <a:p>
          <a:endParaRPr lang="en-US"/>
        </a:p>
      </dgm:t>
    </dgm:pt>
    <dgm:pt modelId="{91DDF261-BCDB-4907-B375-786CF8F07FBC}" type="sibTrans" cxnId="{2565ED57-4600-4B0C-921C-2202BCCFC6A5}">
      <dgm:prSet/>
      <dgm:spPr/>
      <dgm:t>
        <a:bodyPr/>
        <a:lstStyle/>
        <a:p>
          <a:endParaRPr lang="en-US"/>
        </a:p>
      </dgm:t>
    </dgm:pt>
    <dgm:pt modelId="{EEABC0E0-C688-409B-B2CC-2F2E561F4063}">
      <dgm:prSet custT="1"/>
      <dgm:spPr/>
      <dgm:t>
        <a:bodyPr/>
        <a:lstStyle/>
        <a:p>
          <a:r>
            <a:rPr lang="en-US" sz="1800" b="0" i="0" dirty="0"/>
            <a:t>You can move file shares between tiers within GPv2 storage account types (transaction optimized, hot, and cool).</a:t>
          </a:r>
          <a:endParaRPr lang="en-US" sz="1800" dirty="0"/>
        </a:p>
      </dgm:t>
    </dgm:pt>
    <dgm:pt modelId="{05CB4424-A346-444F-A18C-7E9E6140BE2C}" type="parTrans" cxnId="{31EE016F-A082-487E-9395-B5EF23416AC9}">
      <dgm:prSet/>
      <dgm:spPr/>
      <dgm:t>
        <a:bodyPr/>
        <a:lstStyle/>
        <a:p>
          <a:endParaRPr lang="en-US"/>
        </a:p>
      </dgm:t>
    </dgm:pt>
    <dgm:pt modelId="{CBD065F3-3864-416F-AB0C-30B780A2438E}" type="sibTrans" cxnId="{31EE016F-A082-487E-9395-B5EF23416AC9}">
      <dgm:prSet/>
      <dgm:spPr/>
      <dgm:t>
        <a:bodyPr/>
        <a:lstStyle/>
        <a:p>
          <a:endParaRPr lang="en-US"/>
        </a:p>
      </dgm:t>
    </dgm:pt>
    <dgm:pt modelId="{0E8AB651-E69C-4B56-B47F-25DE384D10EA}">
      <dgm:prSet/>
      <dgm:spPr/>
      <dgm:t>
        <a:bodyPr/>
        <a:lstStyle/>
        <a:p>
          <a:endParaRPr lang="en-US" sz="1600" dirty="0"/>
        </a:p>
      </dgm:t>
    </dgm:pt>
    <dgm:pt modelId="{C6DF1A21-C559-4A93-9641-8C8200DEE27C}" type="parTrans" cxnId="{E096DD53-BF88-4EA5-A81A-C1141BA82A44}">
      <dgm:prSet/>
      <dgm:spPr/>
      <dgm:t>
        <a:bodyPr/>
        <a:lstStyle/>
        <a:p>
          <a:endParaRPr lang="en-US"/>
        </a:p>
      </dgm:t>
    </dgm:pt>
    <dgm:pt modelId="{EE4EA15C-5B58-4A23-BC68-5B99CF6A61C3}" type="sibTrans" cxnId="{E096DD53-BF88-4EA5-A81A-C1141BA82A44}">
      <dgm:prSet/>
      <dgm:spPr/>
      <dgm:t>
        <a:bodyPr/>
        <a:lstStyle/>
        <a:p>
          <a:endParaRPr lang="en-US"/>
        </a:p>
      </dgm:t>
    </dgm:pt>
    <dgm:pt modelId="{0466D4E8-A4CE-44D2-9502-C74F8EE4BAAC}" type="pres">
      <dgm:prSet presAssocID="{E197C6A9-C4E2-44F6-89AF-2480F02FC331}" presName="linear" presStyleCnt="0">
        <dgm:presLayoutVars>
          <dgm:animLvl val="lvl"/>
          <dgm:resizeHandles val="exact"/>
        </dgm:presLayoutVars>
      </dgm:prSet>
      <dgm:spPr/>
    </dgm:pt>
    <dgm:pt modelId="{D1A0EB09-B586-4F81-A11A-08F515FBB85A}" type="pres">
      <dgm:prSet presAssocID="{B9CB25D2-5734-4448-A3D0-F0EBEF5CC9FC}" presName="parentText" presStyleLbl="node1" presStyleIdx="0" presStyleCnt="3">
        <dgm:presLayoutVars>
          <dgm:chMax val="0"/>
          <dgm:bulletEnabled val="1"/>
        </dgm:presLayoutVars>
      </dgm:prSet>
      <dgm:spPr/>
    </dgm:pt>
    <dgm:pt modelId="{6CB0BE6B-97C4-421E-AE35-B344B3FDC0C6}" type="pres">
      <dgm:prSet presAssocID="{608530D3-F745-4E48-8C87-D90EC4E9EF5F}" presName="spacer" presStyleCnt="0"/>
      <dgm:spPr/>
    </dgm:pt>
    <dgm:pt modelId="{D8A08649-8176-4541-B752-C259BF21857F}" type="pres">
      <dgm:prSet presAssocID="{1FFEC3F6-3EC1-4D86-A6A9-B0DB1EC9E368}" presName="parentText" presStyleLbl="node1" presStyleIdx="1" presStyleCnt="3">
        <dgm:presLayoutVars>
          <dgm:chMax val="0"/>
          <dgm:bulletEnabled val="1"/>
        </dgm:presLayoutVars>
      </dgm:prSet>
      <dgm:spPr/>
    </dgm:pt>
    <dgm:pt modelId="{C4F644E6-BF5F-4D89-AFB5-7F82EAB44571}" type="pres">
      <dgm:prSet presAssocID="{87CA1E3B-925E-4A14-A56E-8BCF521D2F70}" presName="spacer" presStyleCnt="0"/>
      <dgm:spPr/>
    </dgm:pt>
    <dgm:pt modelId="{EA7830F0-2C1C-4A9C-BBDC-414FB88566C3}" type="pres">
      <dgm:prSet presAssocID="{93DF7DDC-DC3A-4AB3-A20B-ADB1CE23E157}" presName="parentText" presStyleLbl="node1" presStyleIdx="2" presStyleCnt="3">
        <dgm:presLayoutVars>
          <dgm:chMax val="0"/>
          <dgm:bulletEnabled val="1"/>
        </dgm:presLayoutVars>
      </dgm:prSet>
      <dgm:spPr/>
    </dgm:pt>
    <dgm:pt modelId="{B74B25C5-5451-4FE9-BD7B-EA53988B95FF}" type="pres">
      <dgm:prSet presAssocID="{93DF7DDC-DC3A-4AB3-A20B-ADB1CE23E157}" presName="childText" presStyleLbl="revTx" presStyleIdx="0" presStyleCnt="1" custLinFactNeighborY="34917">
        <dgm:presLayoutVars>
          <dgm:bulletEnabled val="1"/>
        </dgm:presLayoutVars>
      </dgm:prSet>
      <dgm:spPr/>
    </dgm:pt>
  </dgm:ptLst>
  <dgm:cxnLst>
    <dgm:cxn modelId="{EE1BC703-132B-46A1-B9BB-D76EC8AEB1FB}" type="presOf" srcId="{85C1A3A7-BFD8-4A89-A1BA-72225E8C4024}" destId="{B74B25C5-5451-4FE9-BD7B-EA53988B95FF}" srcOrd="0" destOrd="7" presId="urn:microsoft.com/office/officeart/2005/8/layout/vList2"/>
    <dgm:cxn modelId="{63705F08-3963-4F26-A5A5-D5C4E1A3981B}" srcId="{D2C35CDB-7237-48E8-B684-84C9020333ED}" destId="{69537504-71D8-41DA-B94B-1BED17C62A25}" srcOrd="0" destOrd="0" parTransId="{80A80FAC-1E46-41D8-857A-76DAACE69F8E}" sibTransId="{C9388C8C-996C-4454-AC7F-98EB0A7BD82A}"/>
    <dgm:cxn modelId="{6C88373A-D9D7-435E-B6D7-1C74664DECEF}" srcId="{93DF7DDC-DC3A-4AB3-A20B-ADB1CE23E157}" destId="{1BA22C7C-C467-49F5-85F4-7872B218BAAF}" srcOrd="2" destOrd="0" parTransId="{E5A5F220-B476-4726-8F81-626B5B942156}" sibTransId="{E2C81B56-66EF-46F4-8EE7-96F5E08219F5}"/>
    <dgm:cxn modelId="{46ECB43F-28A6-4211-BB20-79EA36B7CF2B}" type="presOf" srcId="{B9CB25D2-5734-4448-A3D0-F0EBEF5CC9FC}" destId="{D1A0EB09-B586-4F81-A11A-08F515FBB85A}" srcOrd="0" destOrd="0" presId="urn:microsoft.com/office/officeart/2005/8/layout/vList2"/>
    <dgm:cxn modelId="{029CF65B-C4A4-4704-A5E6-30498CA9DDB0}" type="presOf" srcId="{0E5964AC-0DCD-4198-995E-B37F3F1414E7}" destId="{B74B25C5-5451-4FE9-BD7B-EA53988B95FF}" srcOrd="0" destOrd="6" presId="urn:microsoft.com/office/officeart/2005/8/layout/vList2"/>
    <dgm:cxn modelId="{DF92FB49-478E-4608-B2B2-6F762D5A0140}" type="presOf" srcId="{2AB87F07-14B2-4534-91AE-E285C94FAFE6}" destId="{B74B25C5-5451-4FE9-BD7B-EA53988B95FF}" srcOrd="0" destOrd="4" presId="urn:microsoft.com/office/officeart/2005/8/layout/vList2"/>
    <dgm:cxn modelId="{31EE016F-A082-487E-9395-B5EF23416AC9}" srcId="{93DF7DDC-DC3A-4AB3-A20B-ADB1CE23E157}" destId="{EEABC0E0-C688-409B-B2CC-2F2E561F4063}" srcOrd="5" destOrd="0" parTransId="{05CB4424-A346-444F-A18C-7E9E6140BE2C}" sibTransId="{CBD065F3-3864-416F-AB0C-30B780A2438E}"/>
    <dgm:cxn modelId="{B2A8D450-BF68-4001-9BC9-04F0A88D9429}" srcId="{93DF7DDC-DC3A-4AB3-A20B-ADB1CE23E157}" destId="{D2C35CDB-7237-48E8-B684-84C9020333ED}" srcOrd="1" destOrd="0" parTransId="{702C1778-C53E-4DBA-8E30-1D43FA8A61BD}" sibTransId="{F92AA62B-DF12-4BD3-8C8D-20E73DBDAD9E}"/>
    <dgm:cxn modelId="{DCCE2971-68AF-4571-A8C9-E676363BD14E}" type="presOf" srcId="{343B10AF-8FDF-4FE9-986D-131D8ACF0751}" destId="{B74B25C5-5451-4FE9-BD7B-EA53988B95FF}" srcOrd="0" destOrd="3" presId="urn:microsoft.com/office/officeart/2005/8/layout/vList2"/>
    <dgm:cxn modelId="{E096DD53-BF88-4EA5-A81A-C1141BA82A44}" srcId="{93DF7DDC-DC3A-4AB3-A20B-ADB1CE23E157}" destId="{0E8AB651-E69C-4B56-B47F-25DE384D10EA}" srcOrd="0" destOrd="0" parTransId="{C6DF1A21-C559-4A93-9641-8C8200DEE27C}" sibTransId="{EE4EA15C-5B58-4A23-BC68-5B99CF6A61C3}"/>
    <dgm:cxn modelId="{2565ED57-4600-4B0C-921C-2202BCCFC6A5}" srcId="{93DF7DDC-DC3A-4AB3-A20B-ADB1CE23E157}" destId="{85C1A3A7-BFD8-4A89-A1BA-72225E8C4024}" srcOrd="4" destOrd="0" parTransId="{BB9C545F-5B1F-418E-BB90-E1B2A6ACEDDF}" sibTransId="{91DDF261-BCDB-4907-B375-786CF8F07FBC}"/>
    <dgm:cxn modelId="{71570B7B-B09D-4D33-BF0F-904C13FEE599}" srcId="{E197C6A9-C4E2-44F6-89AF-2480F02FC331}" destId="{B9CB25D2-5734-4448-A3D0-F0EBEF5CC9FC}" srcOrd="0" destOrd="0" parTransId="{26CC3A51-BF70-4CBD-852E-AAC5BE626EA6}" sibTransId="{608530D3-F745-4E48-8C87-D90EC4E9EF5F}"/>
    <dgm:cxn modelId="{3A235D85-AF02-4719-8730-0D1614646003}" type="presOf" srcId="{1BA22C7C-C467-49F5-85F4-7872B218BAAF}" destId="{B74B25C5-5451-4FE9-BD7B-EA53988B95FF}" srcOrd="0" destOrd="5" presId="urn:microsoft.com/office/officeart/2005/8/layout/vList2"/>
    <dgm:cxn modelId="{37D8ED8A-715C-4B23-9654-B4CD284A6A9E}" srcId="{E197C6A9-C4E2-44F6-89AF-2480F02FC331}" destId="{1FFEC3F6-3EC1-4D86-A6A9-B0DB1EC9E368}" srcOrd="1" destOrd="0" parTransId="{0E51B7E3-915D-49C9-B943-C7E9059F1EC0}" sibTransId="{87CA1E3B-925E-4A14-A56E-8BCF521D2F70}"/>
    <dgm:cxn modelId="{E1333E8F-905F-40ED-A316-E765F54DF1A1}" srcId="{93DF7DDC-DC3A-4AB3-A20B-ADB1CE23E157}" destId="{0E5964AC-0DCD-4198-995E-B37F3F1414E7}" srcOrd="3" destOrd="0" parTransId="{CACB8B64-701F-4477-B782-22F14F93B668}" sibTransId="{F110FA9F-3D16-46DB-9165-51C47D13BA94}"/>
    <dgm:cxn modelId="{33D74892-D844-4747-AD49-61F711C75377}" type="presOf" srcId="{EEABC0E0-C688-409B-B2CC-2F2E561F4063}" destId="{B74B25C5-5451-4FE9-BD7B-EA53988B95FF}" srcOrd="0" destOrd="8" presId="urn:microsoft.com/office/officeart/2005/8/layout/vList2"/>
    <dgm:cxn modelId="{F3402C99-70E6-432F-BE54-EBB85ECDDFB2}" srcId="{D2C35CDB-7237-48E8-B684-84C9020333ED}" destId="{343B10AF-8FDF-4FE9-986D-131D8ACF0751}" srcOrd="1" destOrd="0" parTransId="{57A457AB-1315-4008-8596-892B724F6B72}" sibTransId="{9D098A75-60D0-4491-BD40-74B8F79CFC8A}"/>
    <dgm:cxn modelId="{C1B71EA0-8074-4091-9EBD-FFD5B81E474F}" type="presOf" srcId="{D2C35CDB-7237-48E8-B684-84C9020333ED}" destId="{B74B25C5-5451-4FE9-BD7B-EA53988B95FF}" srcOrd="0" destOrd="1" presId="urn:microsoft.com/office/officeart/2005/8/layout/vList2"/>
    <dgm:cxn modelId="{F4ABABC5-0ADF-490B-9C31-D0A91DA6B082}" srcId="{E197C6A9-C4E2-44F6-89AF-2480F02FC331}" destId="{93DF7DDC-DC3A-4AB3-A20B-ADB1CE23E157}" srcOrd="2" destOrd="0" parTransId="{ACB80079-F211-4F52-A87E-D5D66E2BE47A}" sibTransId="{B04D072A-D4D4-4093-9C4D-B6DC5E0C77B2}"/>
    <dgm:cxn modelId="{8C893EC9-ED14-4886-8991-1068A8055C19}" type="presOf" srcId="{93DF7DDC-DC3A-4AB3-A20B-ADB1CE23E157}" destId="{EA7830F0-2C1C-4A9C-BBDC-414FB88566C3}" srcOrd="0" destOrd="0" presId="urn:microsoft.com/office/officeart/2005/8/layout/vList2"/>
    <dgm:cxn modelId="{46C01ECE-BD62-46FC-B1FB-016C6DFFA101}" type="presOf" srcId="{0E8AB651-E69C-4B56-B47F-25DE384D10EA}" destId="{B74B25C5-5451-4FE9-BD7B-EA53988B95FF}" srcOrd="0" destOrd="0" presId="urn:microsoft.com/office/officeart/2005/8/layout/vList2"/>
    <dgm:cxn modelId="{294595CE-A510-4707-AE40-CB92D134ECB4}" srcId="{D2C35CDB-7237-48E8-B684-84C9020333ED}" destId="{2AB87F07-14B2-4534-91AE-E285C94FAFE6}" srcOrd="2" destOrd="0" parTransId="{20DBDC49-34E8-4682-AC62-C834F3E53DD9}" sibTransId="{3BB6D51E-0BE4-4885-8165-976645B6041A}"/>
    <dgm:cxn modelId="{2BECF5D1-E332-4E69-9344-BCA2F40F1349}" type="presOf" srcId="{69537504-71D8-41DA-B94B-1BED17C62A25}" destId="{B74B25C5-5451-4FE9-BD7B-EA53988B95FF}" srcOrd="0" destOrd="2" presId="urn:microsoft.com/office/officeart/2005/8/layout/vList2"/>
    <dgm:cxn modelId="{45238FDD-B913-496C-BC56-E1558D7B785A}" type="presOf" srcId="{E197C6A9-C4E2-44F6-89AF-2480F02FC331}" destId="{0466D4E8-A4CE-44D2-9502-C74F8EE4BAAC}" srcOrd="0" destOrd="0" presId="urn:microsoft.com/office/officeart/2005/8/layout/vList2"/>
    <dgm:cxn modelId="{9B1F1EE4-622E-4279-B485-19A2CF190410}" type="presOf" srcId="{1FFEC3F6-3EC1-4D86-A6A9-B0DB1EC9E368}" destId="{D8A08649-8176-4541-B752-C259BF21857F}" srcOrd="0" destOrd="0" presId="urn:microsoft.com/office/officeart/2005/8/layout/vList2"/>
    <dgm:cxn modelId="{B7114CEC-4485-4B4D-A90F-2F03E129005E}" type="presParOf" srcId="{0466D4E8-A4CE-44D2-9502-C74F8EE4BAAC}" destId="{D1A0EB09-B586-4F81-A11A-08F515FBB85A}" srcOrd="0" destOrd="0" presId="urn:microsoft.com/office/officeart/2005/8/layout/vList2"/>
    <dgm:cxn modelId="{002F736A-5B00-4583-BF78-6F7E37776C71}" type="presParOf" srcId="{0466D4E8-A4CE-44D2-9502-C74F8EE4BAAC}" destId="{6CB0BE6B-97C4-421E-AE35-B344B3FDC0C6}" srcOrd="1" destOrd="0" presId="urn:microsoft.com/office/officeart/2005/8/layout/vList2"/>
    <dgm:cxn modelId="{9002087B-2179-41E2-87FA-31AAEDBD9C4E}" type="presParOf" srcId="{0466D4E8-A4CE-44D2-9502-C74F8EE4BAAC}" destId="{D8A08649-8176-4541-B752-C259BF21857F}" srcOrd="2" destOrd="0" presId="urn:microsoft.com/office/officeart/2005/8/layout/vList2"/>
    <dgm:cxn modelId="{47E496DE-954F-425F-8CE6-ABF49A4E57AB}" type="presParOf" srcId="{0466D4E8-A4CE-44D2-9502-C74F8EE4BAAC}" destId="{C4F644E6-BF5F-4D89-AFB5-7F82EAB44571}" srcOrd="3" destOrd="0" presId="urn:microsoft.com/office/officeart/2005/8/layout/vList2"/>
    <dgm:cxn modelId="{D6776A50-D940-458F-A9A6-B2F278B701E0}" type="presParOf" srcId="{0466D4E8-A4CE-44D2-9502-C74F8EE4BAAC}" destId="{EA7830F0-2C1C-4A9C-BBDC-414FB88566C3}" srcOrd="4" destOrd="0" presId="urn:microsoft.com/office/officeart/2005/8/layout/vList2"/>
    <dgm:cxn modelId="{58AAA707-3F4B-4FB2-A50F-6D48FB55317B}" type="presParOf" srcId="{0466D4E8-A4CE-44D2-9502-C74F8EE4BAAC}" destId="{B74B25C5-5451-4FE9-BD7B-EA53988B95FF}"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0F905A-E74A-418C-809F-B49E95DDE86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C600F55-96D1-4AFF-9C25-4C911A5C1DDF}">
      <dgm:prSet/>
      <dgm:spPr/>
      <dgm:t>
        <a:bodyPr/>
        <a:lstStyle/>
        <a:p>
          <a:r>
            <a:rPr lang="en-US" b="1" i="0"/>
            <a:t>Add a data disk</a:t>
          </a:r>
          <a:endParaRPr lang="en-US"/>
        </a:p>
      </dgm:t>
    </dgm:pt>
    <dgm:pt modelId="{0B25AAF3-1197-42F7-BBF4-5138E21D2A76}" type="parTrans" cxnId="{1FA3D93F-A7E0-4AA0-9439-3AD512E3783D}">
      <dgm:prSet/>
      <dgm:spPr/>
      <dgm:t>
        <a:bodyPr/>
        <a:lstStyle/>
        <a:p>
          <a:endParaRPr lang="en-US"/>
        </a:p>
      </dgm:t>
    </dgm:pt>
    <dgm:pt modelId="{82C5DE44-D69C-42AF-968B-85F61B8B6A2D}" type="sibTrans" cxnId="{1FA3D93F-A7E0-4AA0-9439-3AD512E3783D}">
      <dgm:prSet/>
      <dgm:spPr/>
      <dgm:t>
        <a:bodyPr/>
        <a:lstStyle/>
        <a:p>
          <a:endParaRPr lang="en-US"/>
        </a:p>
      </dgm:t>
    </dgm:pt>
    <dgm:pt modelId="{71C4B913-7457-4482-B9AB-9A2272495A29}">
      <dgm:prSet custT="1"/>
      <dgm:spPr/>
      <dgm:t>
        <a:bodyPr/>
        <a:lstStyle/>
        <a:p>
          <a:r>
            <a:rPr lang="en-US" sz="1600" b="0" i="0" dirty="0"/>
            <a:t>Go to the Azure portal to add a data disk. Search for and select </a:t>
          </a:r>
          <a:r>
            <a:rPr lang="en-US" sz="1600" b="1" i="0" dirty="0"/>
            <a:t>Virtual machines</a:t>
          </a:r>
          <a:r>
            <a:rPr lang="en-US" sz="1600" b="0" i="0" dirty="0"/>
            <a:t>.</a:t>
          </a:r>
          <a:endParaRPr lang="en-US" sz="1600" dirty="0"/>
        </a:p>
      </dgm:t>
    </dgm:pt>
    <dgm:pt modelId="{DAD81732-F36E-4472-AB98-43F094A542D1}" type="parTrans" cxnId="{128EE0F4-A8C8-43D7-88C5-E3B54E62C191}">
      <dgm:prSet/>
      <dgm:spPr/>
      <dgm:t>
        <a:bodyPr/>
        <a:lstStyle/>
        <a:p>
          <a:endParaRPr lang="en-US"/>
        </a:p>
      </dgm:t>
    </dgm:pt>
    <dgm:pt modelId="{E2B39957-96DF-49CF-8563-3F3A452678EC}" type="sibTrans" cxnId="{128EE0F4-A8C8-43D7-88C5-E3B54E62C191}">
      <dgm:prSet/>
      <dgm:spPr/>
      <dgm:t>
        <a:bodyPr/>
        <a:lstStyle/>
        <a:p>
          <a:endParaRPr lang="en-US"/>
        </a:p>
      </dgm:t>
    </dgm:pt>
    <dgm:pt modelId="{45697D24-FADA-447E-B34B-B083465C157C}">
      <dgm:prSet custT="1"/>
      <dgm:spPr/>
      <dgm:t>
        <a:bodyPr/>
        <a:lstStyle/>
        <a:p>
          <a:r>
            <a:rPr lang="en-US" sz="1600" b="0" i="0"/>
            <a:t>Select a virtual machine from the list.</a:t>
          </a:r>
          <a:endParaRPr lang="en-US" sz="1600"/>
        </a:p>
      </dgm:t>
    </dgm:pt>
    <dgm:pt modelId="{6EDC41FE-7AB2-4781-BBCA-611091CE17B3}" type="parTrans" cxnId="{CBF62D10-357B-4E47-A4AB-B63857029C5D}">
      <dgm:prSet/>
      <dgm:spPr/>
      <dgm:t>
        <a:bodyPr/>
        <a:lstStyle/>
        <a:p>
          <a:endParaRPr lang="en-US"/>
        </a:p>
      </dgm:t>
    </dgm:pt>
    <dgm:pt modelId="{165C1AE7-459E-4EC9-94E0-5AEE4EF3CFC4}" type="sibTrans" cxnId="{CBF62D10-357B-4E47-A4AB-B63857029C5D}">
      <dgm:prSet/>
      <dgm:spPr/>
      <dgm:t>
        <a:bodyPr/>
        <a:lstStyle/>
        <a:p>
          <a:endParaRPr lang="en-US"/>
        </a:p>
      </dgm:t>
    </dgm:pt>
    <dgm:pt modelId="{385364EA-D411-4B81-AF57-0AFBD1B1F5A0}">
      <dgm:prSet custT="1"/>
      <dgm:spPr/>
      <dgm:t>
        <a:bodyPr/>
        <a:lstStyle/>
        <a:p>
          <a:r>
            <a:rPr lang="en-US" sz="1600" b="0" i="0"/>
            <a:t>On the </a:t>
          </a:r>
          <a:r>
            <a:rPr lang="en-US" sz="1600" b="1" i="0"/>
            <a:t>Virtual machine</a:t>
          </a:r>
          <a:r>
            <a:rPr lang="en-US" sz="1600" b="0" i="0"/>
            <a:t> page, select </a:t>
          </a:r>
          <a:r>
            <a:rPr lang="en-US" sz="1600" b="1" i="0"/>
            <a:t>Disks</a:t>
          </a:r>
          <a:r>
            <a:rPr lang="en-US" sz="1600" b="0" i="0"/>
            <a:t>.</a:t>
          </a:r>
          <a:endParaRPr lang="en-US" sz="1600"/>
        </a:p>
      </dgm:t>
    </dgm:pt>
    <dgm:pt modelId="{6EF2DEB5-37BB-42E6-9BA8-A8E53E2C5CB4}" type="parTrans" cxnId="{84B85107-D896-4562-9AAA-3312FCEFF6D3}">
      <dgm:prSet/>
      <dgm:spPr/>
      <dgm:t>
        <a:bodyPr/>
        <a:lstStyle/>
        <a:p>
          <a:endParaRPr lang="en-US"/>
        </a:p>
      </dgm:t>
    </dgm:pt>
    <dgm:pt modelId="{89C03D84-1447-4A7E-9123-53FD1FAD243A}" type="sibTrans" cxnId="{84B85107-D896-4562-9AAA-3312FCEFF6D3}">
      <dgm:prSet/>
      <dgm:spPr/>
      <dgm:t>
        <a:bodyPr/>
        <a:lstStyle/>
        <a:p>
          <a:endParaRPr lang="en-US"/>
        </a:p>
      </dgm:t>
    </dgm:pt>
    <dgm:pt modelId="{404CA50F-DC3F-4E66-B9E8-9B515227DF7C}">
      <dgm:prSet custT="1"/>
      <dgm:spPr/>
      <dgm:t>
        <a:bodyPr/>
        <a:lstStyle/>
        <a:p>
          <a:r>
            <a:rPr lang="en-US" sz="1600" b="0" i="0"/>
            <a:t>On the </a:t>
          </a:r>
          <a:r>
            <a:rPr lang="en-US" sz="1600" b="1" i="0"/>
            <a:t>Disks</a:t>
          </a:r>
          <a:r>
            <a:rPr lang="en-US" sz="1600" b="0" i="0"/>
            <a:t> page, select </a:t>
          </a:r>
          <a:r>
            <a:rPr lang="en-US" sz="1600" b="1" i="0"/>
            <a:t>Add data disk</a:t>
          </a:r>
          <a:r>
            <a:rPr lang="en-US" sz="1600" b="0" i="0"/>
            <a:t>.</a:t>
          </a:r>
          <a:endParaRPr lang="en-US" sz="1600"/>
        </a:p>
      </dgm:t>
    </dgm:pt>
    <dgm:pt modelId="{078B5773-C617-4F8C-926C-0AD4919FAE71}" type="parTrans" cxnId="{6D62482D-598D-4722-9646-1273AC3191D5}">
      <dgm:prSet/>
      <dgm:spPr/>
      <dgm:t>
        <a:bodyPr/>
        <a:lstStyle/>
        <a:p>
          <a:endParaRPr lang="en-US"/>
        </a:p>
      </dgm:t>
    </dgm:pt>
    <dgm:pt modelId="{4172E481-91D5-49AD-B8E8-406AD37FFE76}" type="sibTrans" cxnId="{6D62482D-598D-4722-9646-1273AC3191D5}">
      <dgm:prSet/>
      <dgm:spPr/>
      <dgm:t>
        <a:bodyPr/>
        <a:lstStyle/>
        <a:p>
          <a:endParaRPr lang="en-US"/>
        </a:p>
      </dgm:t>
    </dgm:pt>
    <dgm:pt modelId="{C67E6FF0-A0CA-4A5B-8E45-F4C9AA9CAFEE}">
      <dgm:prSet custT="1"/>
      <dgm:spPr/>
      <dgm:t>
        <a:bodyPr/>
        <a:lstStyle/>
        <a:p>
          <a:r>
            <a:rPr lang="en-US" sz="1600" b="0" i="0" dirty="0"/>
            <a:t>In the drop-down for the new disk, select </a:t>
          </a:r>
          <a:r>
            <a:rPr lang="en-US" sz="1600" b="1" i="0" dirty="0"/>
            <a:t>Create disk</a:t>
          </a:r>
          <a:r>
            <a:rPr lang="en-US" sz="1600" b="0" i="0" dirty="0"/>
            <a:t>.</a:t>
          </a:r>
          <a:endParaRPr lang="en-US" sz="1600" dirty="0"/>
        </a:p>
      </dgm:t>
    </dgm:pt>
    <dgm:pt modelId="{620B425A-1869-4FCE-8DD5-6CC671D4F47E}" type="parTrans" cxnId="{A0E1800A-A679-4A78-9E01-1380A2B84950}">
      <dgm:prSet/>
      <dgm:spPr/>
      <dgm:t>
        <a:bodyPr/>
        <a:lstStyle/>
        <a:p>
          <a:endParaRPr lang="en-US"/>
        </a:p>
      </dgm:t>
    </dgm:pt>
    <dgm:pt modelId="{703CACE9-4AB9-4B2B-AC42-14796F9B8A1D}" type="sibTrans" cxnId="{A0E1800A-A679-4A78-9E01-1380A2B84950}">
      <dgm:prSet/>
      <dgm:spPr/>
      <dgm:t>
        <a:bodyPr/>
        <a:lstStyle/>
        <a:p>
          <a:endParaRPr lang="en-US"/>
        </a:p>
      </dgm:t>
    </dgm:pt>
    <dgm:pt modelId="{96922153-5D15-488E-932F-C42A719EB9BD}">
      <dgm:prSet custT="1"/>
      <dgm:spPr/>
      <dgm:t>
        <a:bodyPr/>
        <a:lstStyle/>
        <a:p>
          <a:r>
            <a:rPr lang="en-US" sz="1600" b="0" i="0" dirty="0"/>
            <a:t>In the </a:t>
          </a:r>
          <a:r>
            <a:rPr lang="en-US" sz="1600" b="1" i="0" dirty="0"/>
            <a:t>Create managed disk</a:t>
          </a:r>
          <a:r>
            <a:rPr lang="en-US" sz="1600" b="0" i="0" dirty="0"/>
            <a:t> page, type in a name for the disk and adjust the other settings as necessary. When you're done, select </a:t>
          </a:r>
          <a:r>
            <a:rPr lang="en-US" sz="1600" b="1" i="0" dirty="0"/>
            <a:t>Create</a:t>
          </a:r>
          <a:r>
            <a:rPr lang="en-US" sz="1600" b="0" i="0" dirty="0"/>
            <a:t>.</a:t>
          </a:r>
          <a:endParaRPr lang="en-US" sz="1600" dirty="0"/>
        </a:p>
      </dgm:t>
    </dgm:pt>
    <dgm:pt modelId="{3452FDF8-A46B-40C4-93F1-E70F211F6B73}" type="parTrans" cxnId="{07784D6D-4225-4405-BD04-B0E12A680656}">
      <dgm:prSet/>
      <dgm:spPr/>
      <dgm:t>
        <a:bodyPr/>
        <a:lstStyle/>
        <a:p>
          <a:endParaRPr lang="en-US"/>
        </a:p>
      </dgm:t>
    </dgm:pt>
    <dgm:pt modelId="{72AE65E5-7257-4A12-927A-166FF1B7142C}" type="sibTrans" cxnId="{07784D6D-4225-4405-BD04-B0E12A680656}">
      <dgm:prSet/>
      <dgm:spPr/>
      <dgm:t>
        <a:bodyPr/>
        <a:lstStyle/>
        <a:p>
          <a:endParaRPr lang="en-US"/>
        </a:p>
      </dgm:t>
    </dgm:pt>
    <dgm:pt modelId="{52509846-4D11-4C42-A5F2-C46022881692}">
      <dgm:prSet custT="1"/>
      <dgm:spPr/>
      <dgm:t>
        <a:bodyPr/>
        <a:lstStyle/>
        <a:p>
          <a:r>
            <a:rPr lang="en-US" sz="1600" b="0" i="0"/>
            <a:t>In the </a:t>
          </a:r>
          <a:r>
            <a:rPr lang="en-US" sz="1600" b="1" i="0"/>
            <a:t>Disks</a:t>
          </a:r>
          <a:r>
            <a:rPr lang="en-US" sz="1600" b="0" i="0"/>
            <a:t> page, select </a:t>
          </a:r>
          <a:r>
            <a:rPr lang="en-US" sz="1600" b="1" i="0"/>
            <a:t>Save</a:t>
          </a:r>
          <a:r>
            <a:rPr lang="en-US" sz="1600" b="0" i="0"/>
            <a:t> to save the new disk configuration for the VM.</a:t>
          </a:r>
          <a:endParaRPr lang="en-US" sz="1600"/>
        </a:p>
      </dgm:t>
    </dgm:pt>
    <dgm:pt modelId="{12B255BE-3C83-454A-A3B7-8C980032F0F5}" type="parTrans" cxnId="{A8C35796-B69E-416F-B5EE-0B4F1454177A}">
      <dgm:prSet/>
      <dgm:spPr/>
      <dgm:t>
        <a:bodyPr/>
        <a:lstStyle/>
        <a:p>
          <a:endParaRPr lang="en-US"/>
        </a:p>
      </dgm:t>
    </dgm:pt>
    <dgm:pt modelId="{27D3427C-3564-400A-AB90-5B76D58643F9}" type="sibTrans" cxnId="{A8C35796-B69E-416F-B5EE-0B4F1454177A}">
      <dgm:prSet/>
      <dgm:spPr/>
      <dgm:t>
        <a:bodyPr/>
        <a:lstStyle/>
        <a:p>
          <a:endParaRPr lang="en-US"/>
        </a:p>
      </dgm:t>
    </dgm:pt>
    <dgm:pt modelId="{74371ACC-DA3C-40AE-9C75-1AFAA62C8D6E}">
      <dgm:prSet custT="1"/>
      <dgm:spPr/>
      <dgm:t>
        <a:bodyPr/>
        <a:lstStyle/>
        <a:p>
          <a:r>
            <a:rPr lang="en-US" sz="1600" b="0" i="0" dirty="0"/>
            <a:t>After Azure creates the disk and attaches it to the virtual machine, the new disk is listed in the virtual machine's disk settings under </a:t>
          </a:r>
          <a:r>
            <a:rPr lang="en-US" sz="1600" b="1" i="0" dirty="0"/>
            <a:t>Data disks</a:t>
          </a:r>
          <a:r>
            <a:rPr lang="en-US" sz="1600" b="0" i="0" dirty="0"/>
            <a:t>.</a:t>
          </a:r>
          <a:endParaRPr lang="en-US" sz="1600" dirty="0"/>
        </a:p>
      </dgm:t>
    </dgm:pt>
    <dgm:pt modelId="{E0ADBE1E-C980-48F7-85B9-07B171773725}" type="parTrans" cxnId="{36ED06B2-95CB-4242-BE59-BEE06DC64C46}">
      <dgm:prSet/>
      <dgm:spPr/>
      <dgm:t>
        <a:bodyPr/>
        <a:lstStyle/>
        <a:p>
          <a:endParaRPr lang="en-US"/>
        </a:p>
      </dgm:t>
    </dgm:pt>
    <dgm:pt modelId="{EC4C41F2-B505-4A5B-9645-61322953B4F2}" type="sibTrans" cxnId="{36ED06B2-95CB-4242-BE59-BEE06DC64C46}">
      <dgm:prSet/>
      <dgm:spPr/>
      <dgm:t>
        <a:bodyPr/>
        <a:lstStyle/>
        <a:p>
          <a:endParaRPr lang="en-US"/>
        </a:p>
      </dgm:t>
    </dgm:pt>
    <dgm:pt modelId="{40DB6AFD-920E-4B73-A448-342D9BD7E55A}" type="pres">
      <dgm:prSet presAssocID="{1B0F905A-E74A-418C-809F-B49E95DDE86D}" presName="linear" presStyleCnt="0">
        <dgm:presLayoutVars>
          <dgm:animLvl val="lvl"/>
          <dgm:resizeHandles val="exact"/>
        </dgm:presLayoutVars>
      </dgm:prSet>
      <dgm:spPr/>
    </dgm:pt>
    <dgm:pt modelId="{13E2AA45-F0C6-4967-AD32-45746B7D1316}" type="pres">
      <dgm:prSet presAssocID="{4C600F55-96D1-4AFF-9C25-4C911A5C1DDF}" presName="parentText" presStyleLbl="node1" presStyleIdx="0" presStyleCnt="1">
        <dgm:presLayoutVars>
          <dgm:chMax val="0"/>
          <dgm:bulletEnabled val="1"/>
        </dgm:presLayoutVars>
      </dgm:prSet>
      <dgm:spPr/>
    </dgm:pt>
    <dgm:pt modelId="{39FA3DD8-3AB6-448C-B476-0BF02BB0A38C}" type="pres">
      <dgm:prSet presAssocID="{4C600F55-96D1-4AFF-9C25-4C911A5C1DDF}" presName="childText" presStyleLbl="revTx" presStyleIdx="0" presStyleCnt="1" custLinFactNeighborX="1774" custLinFactNeighborY="93485">
        <dgm:presLayoutVars>
          <dgm:bulletEnabled val="1"/>
        </dgm:presLayoutVars>
      </dgm:prSet>
      <dgm:spPr/>
    </dgm:pt>
  </dgm:ptLst>
  <dgm:cxnLst>
    <dgm:cxn modelId="{84B85107-D896-4562-9AAA-3312FCEFF6D3}" srcId="{4C600F55-96D1-4AFF-9C25-4C911A5C1DDF}" destId="{385364EA-D411-4B81-AF57-0AFBD1B1F5A0}" srcOrd="2" destOrd="0" parTransId="{6EF2DEB5-37BB-42E6-9BA8-A8E53E2C5CB4}" sibTransId="{89C03D84-1447-4A7E-9123-53FD1FAD243A}"/>
    <dgm:cxn modelId="{A0E1800A-A679-4A78-9E01-1380A2B84950}" srcId="{4C600F55-96D1-4AFF-9C25-4C911A5C1DDF}" destId="{C67E6FF0-A0CA-4A5B-8E45-F4C9AA9CAFEE}" srcOrd="4" destOrd="0" parTransId="{620B425A-1869-4FCE-8DD5-6CC671D4F47E}" sibTransId="{703CACE9-4AB9-4B2B-AC42-14796F9B8A1D}"/>
    <dgm:cxn modelId="{CBF62D10-357B-4E47-A4AB-B63857029C5D}" srcId="{4C600F55-96D1-4AFF-9C25-4C911A5C1DDF}" destId="{45697D24-FADA-447E-B34B-B083465C157C}" srcOrd="1" destOrd="0" parTransId="{6EDC41FE-7AB2-4781-BBCA-611091CE17B3}" sibTransId="{165C1AE7-459E-4EC9-94E0-5AEE4EF3CFC4}"/>
    <dgm:cxn modelId="{368C702B-FBB9-4944-B1CF-92F05DF74622}" type="presOf" srcId="{45697D24-FADA-447E-B34B-B083465C157C}" destId="{39FA3DD8-3AB6-448C-B476-0BF02BB0A38C}" srcOrd="0" destOrd="1" presId="urn:microsoft.com/office/officeart/2005/8/layout/vList2"/>
    <dgm:cxn modelId="{F018162D-3335-4682-9DCD-D90E2D20A163}" type="presOf" srcId="{52509846-4D11-4C42-A5F2-C46022881692}" destId="{39FA3DD8-3AB6-448C-B476-0BF02BB0A38C}" srcOrd="0" destOrd="6" presId="urn:microsoft.com/office/officeart/2005/8/layout/vList2"/>
    <dgm:cxn modelId="{6D62482D-598D-4722-9646-1273AC3191D5}" srcId="{4C600F55-96D1-4AFF-9C25-4C911A5C1DDF}" destId="{404CA50F-DC3F-4E66-B9E8-9B515227DF7C}" srcOrd="3" destOrd="0" parTransId="{078B5773-C617-4F8C-926C-0AD4919FAE71}" sibTransId="{4172E481-91D5-49AD-B8E8-406AD37FFE76}"/>
    <dgm:cxn modelId="{D5613333-44F3-43CD-BF62-62C9E472F7CA}" type="presOf" srcId="{C67E6FF0-A0CA-4A5B-8E45-F4C9AA9CAFEE}" destId="{39FA3DD8-3AB6-448C-B476-0BF02BB0A38C}" srcOrd="0" destOrd="4" presId="urn:microsoft.com/office/officeart/2005/8/layout/vList2"/>
    <dgm:cxn modelId="{1FA3D93F-A7E0-4AA0-9439-3AD512E3783D}" srcId="{1B0F905A-E74A-418C-809F-B49E95DDE86D}" destId="{4C600F55-96D1-4AFF-9C25-4C911A5C1DDF}" srcOrd="0" destOrd="0" parTransId="{0B25AAF3-1197-42F7-BBF4-5138E21D2A76}" sibTransId="{82C5DE44-D69C-42AF-968B-85F61B8B6A2D}"/>
    <dgm:cxn modelId="{B6253B64-99C1-4CB0-943D-34A64698C1D2}" type="presOf" srcId="{385364EA-D411-4B81-AF57-0AFBD1B1F5A0}" destId="{39FA3DD8-3AB6-448C-B476-0BF02BB0A38C}" srcOrd="0" destOrd="2" presId="urn:microsoft.com/office/officeart/2005/8/layout/vList2"/>
    <dgm:cxn modelId="{BA62CD68-8D1D-4479-8C49-3A1C927C407C}" type="presOf" srcId="{71C4B913-7457-4482-B9AB-9A2272495A29}" destId="{39FA3DD8-3AB6-448C-B476-0BF02BB0A38C}" srcOrd="0" destOrd="0" presId="urn:microsoft.com/office/officeart/2005/8/layout/vList2"/>
    <dgm:cxn modelId="{07784D6D-4225-4405-BD04-B0E12A680656}" srcId="{4C600F55-96D1-4AFF-9C25-4C911A5C1DDF}" destId="{96922153-5D15-488E-932F-C42A719EB9BD}" srcOrd="5" destOrd="0" parTransId="{3452FDF8-A46B-40C4-93F1-E70F211F6B73}" sibTransId="{72AE65E5-7257-4A12-927A-166FF1B7142C}"/>
    <dgm:cxn modelId="{54737656-4BC3-4800-95B7-4C3D013F7C78}" type="presOf" srcId="{404CA50F-DC3F-4E66-B9E8-9B515227DF7C}" destId="{39FA3DD8-3AB6-448C-B476-0BF02BB0A38C}" srcOrd="0" destOrd="3" presId="urn:microsoft.com/office/officeart/2005/8/layout/vList2"/>
    <dgm:cxn modelId="{A8C35796-B69E-416F-B5EE-0B4F1454177A}" srcId="{4C600F55-96D1-4AFF-9C25-4C911A5C1DDF}" destId="{52509846-4D11-4C42-A5F2-C46022881692}" srcOrd="6" destOrd="0" parTransId="{12B255BE-3C83-454A-A3B7-8C980032F0F5}" sibTransId="{27D3427C-3564-400A-AB90-5B76D58643F9}"/>
    <dgm:cxn modelId="{36ED06B2-95CB-4242-BE59-BEE06DC64C46}" srcId="{4C600F55-96D1-4AFF-9C25-4C911A5C1DDF}" destId="{74371ACC-DA3C-40AE-9C75-1AFAA62C8D6E}" srcOrd="7" destOrd="0" parTransId="{E0ADBE1E-C980-48F7-85B9-07B171773725}" sibTransId="{EC4C41F2-B505-4A5B-9645-61322953B4F2}"/>
    <dgm:cxn modelId="{2787B8B3-AB30-413E-BDB2-FE81C49D154C}" type="presOf" srcId="{74371ACC-DA3C-40AE-9C75-1AFAA62C8D6E}" destId="{39FA3DD8-3AB6-448C-B476-0BF02BB0A38C}" srcOrd="0" destOrd="7" presId="urn:microsoft.com/office/officeart/2005/8/layout/vList2"/>
    <dgm:cxn modelId="{335529B7-E605-41B1-BE86-197C8AA28FA7}" type="presOf" srcId="{4C600F55-96D1-4AFF-9C25-4C911A5C1DDF}" destId="{13E2AA45-F0C6-4967-AD32-45746B7D1316}" srcOrd="0" destOrd="0" presId="urn:microsoft.com/office/officeart/2005/8/layout/vList2"/>
    <dgm:cxn modelId="{48E039C1-5CD2-458D-AD6D-C7D1A71DBE5F}" type="presOf" srcId="{1B0F905A-E74A-418C-809F-B49E95DDE86D}" destId="{40DB6AFD-920E-4B73-A448-342D9BD7E55A}" srcOrd="0" destOrd="0" presId="urn:microsoft.com/office/officeart/2005/8/layout/vList2"/>
    <dgm:cxn modelId="{E76E15DB-B817-4C39-825A-8A1E0CEF3FF9}" type="presOf" srcId="{96922153-5D15-488E-932F-C42A719EB9BD}" destId="{39FA3DD8-3AB6-448C-B476-0BF02BB0A38C}" srcOrd="0" destOrd="5" presId="urn:microsoft.com/office/officeart/2005/8/layout/vList2"/>
    <dgm:cxn modelId="{128EE0F4-A8C8-43D7-88C5-E3B54E62C191}" srcId="{4C600F55-96D1-4AFF-9C25-4C911A5C1DDF}" destId="{71C4B913-7457-4482-B9AB-9A2272495A29}" srcOrd="0" destOrd="0" parTransId="{DAD81732-F36E-4472-AB98-43F094A542D1}" sibTransId="{E2B39957-96DF-49CF-8563-3F3A452678EC}"/>
    <dgm:cxn modelId="{F42C8D1D-A77F-47A1-8F2E-658D6A143DDA}" type="presParOf" srcId="{40DB6AFD-920E-4B73-A448-342D9BD7E55A}" destId="{13E2AA45-F0C6-4967-AD32-45746B7D1316}" srcOrd="0" destOrd="0" presId="urn:microsoft.com/office/officeart/2005/8/layout/vList2"/>
    <dgm:cxn modelId="{1C031D4B-714F-43F0-A1C5-DB4B454553DC}" type="presParOf" srcId="{40DB6AFD-920E-4B73-A448-342D9BD7E55A}" destId="{39FA3DD8-3AB6-448C-B476-0BF02BB0A38C}"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E181FA-49BC-48E5-849F-27F099AEE6B1}"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4F008C53-B19C-40CB-89CF-CC296AF584A0}">
      <dgm:prSet/>
      <dgm:spPr/>
      <dgm:t>
        <a:bodyPr/>
        <a:lstStyle/>
        <a:p>
          <a:r>
            <a:rPr lang="en-US"/>
            <a:t>Create</a:t>
          </a:r>
        </a:p>
      </dgm:t>
    </dgm:pt>
    <dgm:pt modelId="{1959906D-D435-499F-890D-5D5414879DAA}" type="parTrans" cxnId="{DC97E7FA-EAD5-458A-ADE7-E162D53BA927}">
      <dgm:prSet/>
      <dgm:spPr/>
      <dgm:t>
        <a:bodyPr/>
        <a:lstStyle/>
        <a:p>
          <a:endParaRPr lang="en-US"/>
        </a:p>
      </dgm:t>
    </dgm:pt>
    <dgm:pt modelId="{9BFF296B-19D5-4EAC-856D-2BB2A834232F}" type="sibTrans" cxnId="{DC97E7FA-EAD5-458A-ADE7-E162D53BA927}">
      <dgm:prSet/>
      <dgm:spPr/>
      <dgm:t>
        <a:bodyPr/>
        <a:lstStyle/>
        <a:p>
          <a:endParaRPr lang="en-US"/>
        </a:p>
      </dgm:t>
    </dgm:pt>
    <dgm:pt modelId="{BD4E2928-0E8B-4794-B9EE-4F54F9FC1F38}">
      <dgm:prSet/>
      <dgm:spPr/>
      <dgm:t>
        <a:bodyPr/>
        <a:lstStyle/>
        <a:p>
          <a:r>
            <a:rPr lang="en-US"/>
            <a:t>You can create a host pool and its session host virtual machines using the Azure Marketplace offering . </a:t>
          </a:r>
        </a:p>
      </dgm:t>
    </dgm:pt>
    <dgm:pt modelId="{BC9441CC-468A-48F4-8F40-D1E3999A6BF1}" type="parTrans" cxnId="{1514C12C-CF75-4D3B-A816-7569BCF60CF7}">
      <dgm:prSet/>
      <dgm:spPr/>
      <dgm:t>
        <a:bodyPr/>
        <a:lstStyle/>
        <a:p>
          <a:endParaRPr lang="en-US"/>
        </a:p>
      </dgm:t>
    </dgm:pt>
    <dgm:pt modelId="{F8033603-F279-4955-8C41-8C179D4E8D7B}" type="sibTrans" cxnId="{1514C12C-CF75-4D3B-A816-7569BCF60CF7}">
      <dgm:prSet/>
      <dgm:spPr/>
      <dgm:t>
        <a:bodyPr/>
        <a:lstStyle/>
        <a:p>
          <a:endParaRPr lang="en-US"/>
        </a:p>
      </dgm:t>
    </dgm:pt>
    <dgm:pt modelId="{EF8F098C-F915-4FA6-84F3-782AC624F8E7}">
      <dgm:prSet/>
      <dgm:spPr/>
      <dgm:t>
        <a:bodyPr/>
        <a:lstStyle/>
        <a:p>
          <a:r>
            <a:rPr lang="en-US"/>
            <a:t>Virtual machines created this way automatically have the license applied.</a:t>
          </a:r>
        </a:p>
      </dgm:t>
    </dgm:pt>
    <dgm:pt modelId="{96E5A256-37EE-41FF-8D1F-AFDB4E6C7FFA}" type="parTrans" cxnId="{7A4EA658-6085-4A48-A544-35D82BE209B2}">
      <dgm:prSet/>
      <dgm:spPr/>
      <dgm:t>
        <a:bodyPr/>
        <a:lstStyle/>
        <a:p>
          <a:endParaRPr lang="en-US"/>
        </a:p>
      </dgm:t>
    </dgm:pt>
    <dgm:pt modelId="{05CBFD90-82AE-4586-8983-676A81FE9A76}" type="sibTrans" cxnId="{7A4EA658-6085-4A48-A544-35D82BE209B2}">
      <dgm:prSet/>
      <dgm:spPr/>
      <dgm:t>
        <a:bodyPr/>
        <a:lstStyle/>
        <a:p>
          <a:endParaRPr lang="en-US"/>
        </a:p>
      </dgm:t>
    </dgm:pt>
    <dgm:pt modelId="{A552CC0C-493C-4C67-868E-CA99342CC28A}">
      <dgm:prSet/>
      <dgm:spPr/>
      <dgm:t>
        <a:bodyPr/>
        <a:lstStyle/>
        <a:p>
          <a:r>
            <a:rPr lang="en-US"/>
            <a:t>Create</a:t>
          </a:r>
        </a:p>
      </dgm:t>
    </dgm:pt>
    <dgm:pt modelId="{94665663-4224-4DF3-A68D-8007002BA8B3}" type="parTrans" cxnId="{8D1F5BF0-5AFE-4522-B14D-1134A72D1E8D}">
      <dgm:prSet/>
      <dgm:spPr/>
      <dgm:t>
        <a:bodyPr/>
        <a:lstStyle/>
        <a:p>
          <a:endParaRPr lang="en-US"/>
        </a:p>
      </dgm:t>
    </dgm:pt>
    <dgm:pt modelId="{E4D4763D-4AF6-43C0-B86C-A9DC22719658}" type="sibTrans" cxnId="{8D1F5BF0-5AFE-4522-B14D-1134A72D1E8D}">
      <dgm:prSet/>
      <dgm:spPr/>
      <dgm:t>
        <a:bodyPr/>
        <a:lstStyle/>
        <a:p>
          <a:endParaRPr lang="en-US"/>
        </a:p>
      </dgm:t>
    </dgm:pt>
    <dgm:pt modelId="{375630CD-4028-4FF3-BFBC-3C25F5C48D6A}">
      <dgm:prSet/>
      <dgm:spPr/>
      <dgm:t>
        <a:bodyPr/>
        <a:lstStyle/>
        <a:p>
          <a:r>
            <a:rPr lang="en-US"/>
            <a:t>You can create a host pool and its session host virtual machines using the GitHub Azure Resource Manager template . </a:t>
          </a:r>
        </a:p>
      </dgm:t>
    </dgm:pt>
    <dgm:pt modelId="{19E0EAD7-5BAA-4F4F-941B-055345A351FE}" type="parTrans" cxnId="{A9084ECA-474B-4E7C-83F5-083C6BB6C508}">
      <dgm:prSet/>
      <dgm:spPr/>
      <dgm:t>
        <a:bodyPr/>
        <a:lstStyle/>
        <a:p>
          <a:endParaRPr lang="en-US"/>
        </a:p>
      </dgm:t>
    </dgm:pt>
    <dgm:pt modelId="{8CC602DF-FB1A-4544-A589-CBFA9FBF9E66}" type="sibTrans" cxnId="{A9084ECA-474B-4E7C-83F5-083C6BB6C508}">
      <dgm:prSet/>
      <dgm:spPr/>
      <dgm:t>
        <a:bodyPr/>
        <a:lstStyle/>
        <a:p>
          <a:endParaRPr lang="en-US"/>
        </a:p>
      </dgm:t>
    </dgm:pt>
    <dgm:pt modelId="{2CF54A40-F893-43DF-8998-1D97696C5276}">
      <dgm:prSet/>
      <dgm:spPr/>
      <dgm:t>
        <a:bodyPr/>
        <a:lstStyle/>
        <a:p>
          <a:r>
            <a:rPr lang="en-US"/>
            <a:t>Virtual machines created this way automatically have the license applied.</a:t>
          </a:r>
        </a:p>
      </dgm:t>
    </dgm:pt>
    <dgm:pt modelId="{D85EB5B9-4D1A-4B9D-A299-91D62716C950}" type="parTrans" cxnId="{10EC8564-47F6-4F26-9C7D-CCFCA1B66CB8}">
      <dgm:prSet/>
      <dgm:spPr/>
      <dgm:t>
        <a:bodyPr/>
        <a:lstStyle/>
        <a:p>
          <a:endParaRPr lang="en-US"/>
        </a:p>
      </dgm:t>
    </dgm:pt>
    <dgm:pt modelId="{2977CBD0-82E5-4C49-8CCA-38B6578E5028}" type="sibTrans" cxnId="{10EC8564-47F6-4F26-9C7D-CCFCA1B66CB8}">
      <dgm:prSet/>
      <dgm:spPr/>
      <dgm:t>
        <a:bodyPr/>
        <a:lstStyle/>
        <a:p>
          <a:endParaRPr lang="en-US"/>
        </a:p>
      </dgm:t>
    </dgm:pt>
    <dgm:pt modelId="{9B760DCB-5F9C-4491-B642-A834FC40DACC}">
      <dgm:prSet/>
      <dgm:spPr/>
      <dgm:t>
        <a:bodyPr/>
        <a:lstStyle/>
        <a:p>
          <a:r>
            <a:rPr lang="en-US"/>
            <a:t>Apply</a:t>
          </a:r>
        </a:p>
      </dgm:t>
    </dgm:pt>
    <dgm:pt modelId="{8F95192C-602F-47AB-97D9-BE3D3471DFDD}" type="parTrans" cxnId="{DAE10277-017A-47FD-BC9C-E3A169C55634}">
      <dgm:prSet/>
      <dgm:spPr/>
      <dgm:t>
        <a:bodyPr/>
        <a:lstStyle/>
        <a:p>
          <a:endParaRPr lang="en-US"/>
        </a:p>
      </dgm:t>
    </dgm:pt>
    <dgm:pt modelId="{20B507E9-AC62-48D0-80AD-6D0F2C2430DC}" type="sibTrans" cxnId="{DAE10277-017A-47FD-BC9C-E3A169C55634}">
      <dgm:prSet/>
      <dgm:spPr/>
      <dgm:t>
        <a:bodyPr/>
        <a:lstStyle/>
        <a:p>
          <a:endParaRPr lang="en-US"/>
        </a:p>
      </dgm:t>
    </dgm:pt>
    <dgm:pt modelId="{EC24BCE5-416B-4C55-92E8-51B5DCF319B5}">
      <dgm:prSet/>
      <dgm:spPr/>
      <dgm:t>
        <a:bodyPr/>
        <a:lstStyle/>
        <a:p>
          <a:r>
            <a:rPr lang="en-US"/>
            <a:t>You can apply a license to an existing session host virtual machine. </a:t>
          </a:r>
        </a:p>
      </dgm:t>
    </dgm:pt>
    <dgm:pt modelId="{646D19D2-EEF9-4CA9-B722-5D77684BBE9E}" type="parTrans" cxnId="{A7D63A49-1578-4589-B457-D60B0E6DBAFC}">
      <dgm:prSet/>
      <dgm:spPr/>
      <dgm:t>
        <a:bodyPr/>
        <a:lstStyle/>
        <a:p>
          <a:endParaRPr lang="en-US"/>
        </a:p>
      </dgm:t>
    </dgm:pt>
    <dgm:pt modelId="{E0A84527-05FF-40BC-A934-620FAE4CC612}" type="sibTrans" cxnId="{A7D63A49-1578-4589-B457-D60B0E6DBAFC}">
      <dgm:prSet/>
      <dgm:spPr/>
      <dgm:t>
        <a:bodyPr/>
        <a:lstStyle/>
        <a:p>
          <a:endParaRPr lang="en-US"/>
        </a:p>
      </dgm:t>
    </dgm:pt>
    <dgm:pt modelId="{40C5C8C2-4A10-4392-8ADD-CB28038E5768}" type="pres">
      <dgm:prSet presAssocID="{51E181FA-49BC-48E5-849F-27F099AEE6B1}" presName="Name0" presStyleCnt="0">
        <dgm:presLayoutVars>
          <dgm:dir/>
          <dgm:animLvl val="lvl"/>
          <dgm:resizeHandles val="exact"/>
        </dgm:presLayoutVars>
      </dgm:prSet>
      <dgm:spPr/>
    </dgm:pt>
    <dgm:pt modelId="{61DAA48D-23E0-4AC0-9EFA-91B9645BD7C9}" type="pres">
      <dgm:prSet presAssocID="{4F008C53-B19C-40CB-89CF-CC296AF584A0}" presName="linNode" presStyleCnt="0"/>
      <dgm:spPr/>
    </dgm:pt>
    <dgm:pt modelId="{7E21274E-76D6-4A27-80A5-0BA8801786D4}" type="pres">
      <dgm:prSet presAssocID="{4F008C53-B19C-40CB-89CF-CC296AF584A0}" presName="parentText" presStyleLbl="solidFgAcc1" presStyleIdx="0" presStyleCnt="3">
        <dgm:presLayoutVars>
          <dgm:chMax val="1"/>
          <dgm:bulletEnabled/>
        </dgm:presLayoutVars>
      </dgm:prSet>
      <dgm:spPr/>
    </dgm:pt>
    <dgm:pt modelId="{E2BBBD06-123D-46B4-A364-582F6F97A638}" type="pres">
      <dgm:prSet presAssocID="{4F008C53-B19C-40CB-89CF-CC296AF584A0}" presName="descendantText" presStyleLbl="alignNode1" presStyleIdx="0" presStyleCnt="3">
        <dgm:presLayoutVars>
          <dgm:bulletEnabled/>
        </dgm:presLayoutVars>
      </dgm:prSet>
      <dgm:spPr/>
    </dgm:pt>
    <dgm:pt modelId="{8CC3D87E-4A1B-4701-BEA4-8F33D78F0992}" type="pres">
      <dgm:prSet presAssocID="{9BFF296B-19D5-4EAC-856D-2BB2A834232F}" presName="sp" presStyleCnt="0"/>
      <dgm:spPr/>
    </dgm:pt>
    <dgm:pt modelId="{4FE19F6D-1DDD-4FE3-98C8-DB02FBA1160D}" type="pres">
      <dgm:prSet presAssocID="{A552CC0C-493C-4C67-868E-CA99342CC28A}" presName="linNode" presStyleCnt="0"/>
      <dgm:spPr/>
    </dgm:pt>
    <dgm:pt modelId="{3D3E29D9-C00C-4DBB-940A-9F71AE725711}" type="pres">
      <dgm:prSet presAssocID="{A552CC0C-493C-4C67-868E-CA99342CC28A}" presName="parentText" presStyleLbl="solidFgAcc1" presStyleIdx="1" presStyleCnt="3">
        <dgm:presLayoutVars>
          <dgm:chMax val="1"/>
          <dgm:bulletEnabled/>
        </dgm:presLayoutVars>
      </dgm:prSet>
      <dgm:spPr/>
    </dgm:pt>
    <dgm:pt modelId="{6A267993-5ABC-450C-90A0-1BEA90BB54DF}" type="pres">
      <dgm:prSet presAssocID="{A552CC0C-493C-4C67-868E-CA99342CC28A}" presName="descendantText" presStyleLbl="alignNode1" presStyleIdx="1" presStyleCnt="3">
        <dgm:presLayoutVars>
          <dgm:bulletEnabled/>
        </dgm:presLayoutVars>
      </dgm:prSet>
      <dgm:spPr/>
    </dgm:pt>
    <dgm:pt modelId="{AC3F45F5-64AF-4273-B449-10F1E991D4E6}" type="pres">
      <dgm:prSet presAssocID="{E4D4763D-4AF6-43C0-B86C-A9DC22719658}" presName="sp" presStyleCnt="0"/>
      <dgm:spPr/>
    </dgm:pt>
    <dgm:pt modelId="{1FA2D84C-E711-4CA0-AFA6-6361DFE390C4}" type="pres">
      <dgm:prSet presAssocID="{9B760DCB-5F9C-4491-B642-A834FC40DACC}" presName="linNode" presStyleCnt="0"/>
      <dgm:spPr/>
    </dgm:pt>
    <dgm:pt modelId="{053E09A0-6BB0-4EC1-BF32-CF2A6E58DE90}" type="pres">
      <dgm:prSet presAssocID="{9B760DCB-5F9C-4491-B642-A834FC40DACC}" presName="parentText" presStyleLbl="solidFgAcc1" presStyleIdx="2" presStyleCnt="3">
        <dgm:presLayoutVars>
          <dgm:chMax val="1"/>
          <dgm:bulletEnabled/>
        </dgm:presLayoutVars>
      </dgm:prSet>
      <dgm:spPr/>
    </dgm:pt>
    <dgm:pt modelId="{C9916399-08A5-4546-BB98-974A9A1C87E0}" type="pres">
      <dgm:prSet presAssocID="{9B760DCB-5F9C-4491-B642-A834FC40DACC}" presName="descendantText" presStyleLbl="alignNode1" presStyleIdx="2" presStyleCnt="3">
        <dgm:presLayoutVars>
          <dgm:bulletEnabled/>
        </dgm:presLayoutVars>
      </dgm:prSet>
      <dgm:spPr/>
    </dgm:pt>
  </dgm:ptLst>
  <dgm:cxnLst>
    <dgm:cxn modelId="{CBA34906-B6F6-4AE8-8D2E-8D35B8FD38F5}" type="presOf" srcId="{A552CC0C-493C-4C67-868E-CA99342CC28A}" destId="{3D3E29D9-C00C-4DBB-940A-9F71AE725711}" srcOrd="0" destOrd="0" presId="urn:microsoft.com/office/officeart/2016/7/layout/VerticalHollowActionList"/>
    <dgm:cxn modelId="{4411A91D-1A2B-4539-87EA-2709066B8CE0}" type="presOf" srcId="{4F008C53-B19C-40CB-89CF-CC296AF584A0}" destId="{7E21274E-76D6-4A27-80A5-0BA8801786D4}" srcOrd="0" destOrd="0" presId="urn:microsoft.com/office/officeart/2016/7/layout/VerticalHollowActionList"/>
    <dgm:cxn modelId="{1514C12C-CF75-4D3B-A816-7569BCF60CF7}" srcId="{4F008C53-B19C-40CB-89CF-CC296AF584A0}" destId="{BD4E2928-0E8B-4794-B9EE-4F54F9FC1F38}" srcOrd="0" destOrd="0" parTransId="{BC9441CC-468A-48F4-8F40-D1E3999A6BF1}" sibTransId="{F8033603-F279-4955-8C41-8C179D4E8D7B}"/>
    <dgm:cxn modelId="{28704E38-044B-4961-A5DF-8410B6AE4F74}" type="presOf" srcId="{9B760DCB-5F9C-4491-B642-A834FC40DACC}" destId="{053E09A0-6BB0-4EC1-BF32-CF2A6E58DE90}" srcOrd="0" destOrd="0" presId="urn:microsoft.com/office/officeart/2016/7/layout/VerticalHollowActionList"/>
    <dgm:cxn modelId="{2415095F-39D8-42EA-99DD-053827070E55}" type="presOf" srcId="{BD4E2928-0E8B-4794-B9EE-4F54F9FC1F38}" destId="{E2BBBD06-123D-46B4-A364-582F6F97A638}" srcOrd="0" destOrd="0" presId="urn:microsoft.com/office/officeart/2016/7/layout/VerticalHollowActionList"/>
    <dgm:cxn modelId="{10EC8564-47F6-4F26-9C7D-CCFCA1B66CB8}" srcId="{375630CD-4028-4FF3-BFBC-3C25F5C48D6A}" destId="{2CF54A40-F893-43DF-8998-1D97696C5276}" srcOrd="0" destOrd="0" parTransId="{D85EB5B9-4D1A-4B9D-A299-91D62716C950}" sibTransId="{2977CBD0-82E5-4C49-8CCA-38B6578E5028}"/>
    <dgm:cxn modelId="{9CF3D944-39F6-4AD0-82F0-3C9BF6172044}" type="presOf" srcId="{51E181FA-49BC-48E5-849F-27F099AEE6B1}" destId="{40C5C8C2-4A10-4392-8ADD-CB28038E5768}" srcOrd="0" destOrd="0" presId="urn:microsoft.com/office/officeart/2016/7/layout/VerticalHollowActionList"/>
    <dgm:cxn modelId="{174EA545-897D-4DE9-8C12-68FAA9E337BB}" type="presOf" srcId="{EC24BCE5-416B-4C55-92E8-51B5DCF319B5}" destId="{C9916399-08A5-4546-BB98-974A9A1C87E0}" srcOrd="0" destOrd="0" presId="urn:microsoft.com/office/officeart/2016/7/layout/VerticalHollowActionList"/>
    <dgm:cxn modelId="{A7D63A49-1578-4589-B457-D60B0E6DBAFC}" srcId="{9B760DCB-5F9C-4491-B642-A834FC40DACC}" destId="{EC24BCE5-416B-4C55-92E8-51B5DCF319B5}" srcOrd="0" destOrd="0" parTransId="{646D19D2-EEF9-4CA9-B722-5D77684BBE9E}" sibTransId="{E0A84527-05FF-40BC-A934-620FAE4CC612}"/>
    <dgm:cxn modelId="{3EC5CB69-8FA0-4C74-90DD-06B03022A7A8}" type="presOf" srcId="{2CF54A40-F893-43DF-8998-1D97696C5276}" destId="{6A267993-5ABC-450C-90A0-1BEA90BB54DF}" srcOrd="0" destOrd="1" presId="urn:microsoft.com/office/officeart/2016/7/layout/VerticalHollowActionList"/>
    <dgm:cxn modelId="{DAE10277-017A-47FD-BC9C-E3A169C55634}" srcId="{51E181FA-49BC-48E5-849F-27F099AEE6B1}" destId="{9B760DCB-5F9C-4491-B642-A834FC40DACC}" srcOrd="2" destOrd="0" parTransId="{8F95192C-602F-47AB-97D9-BE3D3471DFDD}" sibTransId="{20B507E9-AC62-48D0-80AD-6D0F2C2430DC}"/>
    <dgm:cxn modelId="{7A4EA658-6085-4A48-A544-35D82BE209B2}" srcId="{BD4E2928-0E8B-4794-B9EE-4F54F9FC1F38}" destId="{EF8F098C-F915-4FA6-84F3-782AC624F8E7}" srcOrd="0" destOrd="0" parTransId="{96E5A256-37EE-41FF-8D1F-AFDB4E6C7FFA}" sibTransId="{05CBFD90-82AE-4586-8983-676A81FE9A76}"/>
    <dgm:cxn modelId="{7077AD79-47C9-4E59-9E65-E89FCD4ED6A3}" type="presOf" srcId="{EF8F098C-F915-4FA6-84F3-782AC624F8E7}" destId="{E2BBBD06-123D-46B4-A364-582F6F97A638}" srcOrd="0" destOrd="1" presId="urn:microsoft.com/office/officeart/2016/7/layout/VerticalHollowActionList"/>
    <dgm:cxn modelId="{F94506BE-AFE1-4ACD-888F-B8BC3E8FAAAB}" type="presOf" srcId="{375630CD-4028-4FF3-BFBC-3C25F5C48D6A}" destId="{6A267993-5ABC-450C-90A0-1BEA90BB54DF}" srcOrd="0" destOrd="0" presId="urn:microsoft.com/office/officeart/2016/7/layout/VerticalHollowActionList"/>
    <dgm:cxn modelId="{A9084ECA-474B-4E7C-83F5-083C6BB6C508}" srcId="{A552CC0C-493C-4C67-868E-CA99342CC28A}" destId="{375630CD-4028-4FF3-BFBC-3C25F5C48D6A}" srcOrd="0" destOrd="0" parTransId="{19E0EAD7-5BAA-4F4F-941B-055345A351FE}" sibTransId="{8CC602DF-FB1A-4544-A589-CBFA9FBF9E66}"/>
    <dgm:cxn modelId="{8D1F5BF0-5AFE-4522-B14D-1134A72D1E8D}" srcId="{51E181FA-49BC-48E5-849F-27F099AEE6B1}" destId="{A552CC0C-493C-4C67-868E-CA99342CC28A}" srcOrd="1" destOrd="0" parTransId="{94665663-4224-4DF3-A68D-8007002BA8B3}" sibTransId="{E4D4763D-4AF6-43C0-B86C-A9DC22719658}"/>
    <dgm:cxn modelId="{DC97E7FA-EAD5-458A-ADE7-E162D53BA927}" srcId="{51E181FA-49BC-48E5-849F-27F099AEE6B1}" destId="{4F008C53-B19C-40CB-89CF-CC296AF584A0}" srcOrd="0" destOrd="0" parTransId="{1959906D-D435-499F-890D-5D5414879DAA}" sibTransId="{9BFF296B-19D5-4EAC-856D-2BB2A834232F}"/>
    <dgm:cxn modelId="{6CE4FFB0-C63E-4725-8F75-AF0708779A1F}" type="presParOf" srcId="{40C5C8C2-4A10-4392-8ADD-CB28038E5768}" destId="{61DAA48D-23E0-4AC0-9EFA-91B9645BD7C9}" srcOrd="0" destOrd="0" presId="urn:microsoft.com/office/officeart/2016/7/layout/VerticalHollowActionList"/>
    <dgm:cxn modelId="{223D7B3C-ADB5-441C-BAEA-4E09D7735512}" type="presParOf" srcId="{61DAA48D-23E0-4AC0-9EFA-91B9645BD7C9}" destId="{7E21274E-76D6-4A27-80A5-0BA8801786D4}" srcOrd="0" destOrd="0" presId="urn:microsoft.com/office/officeart/2016/7/layout/VerticalHollowActionList"/>
    <dgm:cxn modelId="{C9998352-9920-471F-B6CB-D85E151A0C83}" type="presParOf" srcId="{61DAA48D-23E0-4AC0-9EFA-91B9645BD7C9}" destId="{E2BBBD06-123D-46B4-A364-582F6F97A638}" srcOrd="1" destOrd="0" presId="urn:microsoft.com/office/officeart/2016/7/layout/VerticalHollowActionList"/>
    <dgm:cxn modelId="{07EB3EB4-EE39-4E95-8B23-BA3C20B8E8F1}" type="presParOf" srcId="{40C5C8C2-4A10-4392-8ADD-CB28038E5768}" destId="{8CC3D87E-4A1B-4701-BEA4-8F33D78F0992}" srcOrd="1" destOrd="0" presId="urn:microsoft.com/office/officeart/2016/7/layout/VerticalHollowActionList"/>
    <dgm:cxn modelId="{8020471E-E9C6-4340-B6E4-9E687F6C65F3}" type="presParOf" srcId="{40C5C8C2-4A10-4392-8ADD-CB28038E5768}" destId="{4FE19F6D-1DDD-4FE3-98C8-DB02FBA1160D}" srcOrd="2" destOrd="0" presId="urn:microsoft.com/office/officeart/2016/7/layout/VerticalHollowActionList"/>
    <dgm:cxn modelId="{DCAF633B-CCCF-40AC-B33A-AFAFC75D2A1E}" type="presParOf" srcId="{4FE19F6D-1DDD-4FE3-98C8-DB02FBA1160D}" destId="{3D3E29D9-C00C-4DBB-940A-9F71AE725711}" srcOrd="0" destOrd="0" presId="urn:microsoft.com/office/officeart/2016/7/layout/VerticalHollowActionList"/>
    <dgm:cxn modelId="{24726916-3FB9-4A37-97DD-6A4E48745D47}" type="presParOf" srcId="{4FE19F6D-1DDD-4FE3-98C8-DB02FBA1160D}" destId="{6A267993-5ABC-450C-90A0-1BEA90BB54DF}" srcOrd="1" destOrd="0" presId="urn:microsoft.com/office/officeart/2016/7/layout/VerticalHollowActionList"/>
    <dgm:cxn modelId="{662D8D17-FEA1-4001-99E5-F569418F5F07}" type="presParOf" srcId="{40C5C8C2-4A10-4392-8ADD-CB28038E5768}" destId="{AC3F45F5-64AF-4273-B449-10F1E991D4E6}" srcOrd="3" destOrd="0" presId="urn:microsoft.com/office/officeart/2016/7/layout/VerticalHollowActionList"/>
    <dgm:cxn modelId="{1B384092-8C08-415D-BDC5-8899D69A0C40}" type="presParOf" srcId="{40C5C8C2-4A10-4392-8ADD-CB28038E5768}" destId="{1FA2D84C-E711-4CA0-AFA6-6361DFE390C4}" srcOrd="4" destOrd="0" presId="urn:microsoft.com/office/officeart/2016/7/layout/VerticalHollowActionList"/>
    <dgm:cxn modelId="{0DBF4109-C7D4-4614-AB63-2B80291909B4}" type="presParOf" srcId="{1FA2D84C-E711-4CA0-AFA6-6361DFE390C4}" destId="{053E09A0-6BB0-4EC1-BF32-CF2A6E58DE90}" srcOrd="0" destOrd="0" presId="urn:microsoft.com/office/officeart/2016/7/layout/VerticalHollowActionList"/>
    <dgm:cxn modelId="{DB843EA9-B29C-4891-90E3-9E141134FA0F}" type="presParOf" srcId="{1FA2D84C-E711-4CA0-AFA6-6361DFE390C4}" destId="{C9916399-08A5-4546-BB98-974A9A1C87E0}"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0A8082-8F19-43F9-BE6E-0808D8E30F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C4AA1FB-69FB-4F82-BDEF-53881B8D19EF}">
      <dgm:prSet/>
      <dgm:spPr/>
      <dgm:t>
        <a:bodyPr/>
        <a:lstStyle/>
        <a:p>
          <a:r>
            <a:rPr lang="en-US" b="0" i="0"/>
            <a:t>The configurations supported with Azure AD-joined VMs:</a:t>
          </a:r>
          <a:endParaRPr lang="en-US"/>
        </a:p>
      </dgm:t>
    </dgm:pt>
    <dgm:pt modelId="{CD9A7024-ED24-45EC-B6DF-D3693F92BFBD}" type="parTrans" cxnId="{23D54C7F-673D-4EB9-B0AA-13BB16641163}">
      <dgm:prSet/>
      <dgm:spPr/>
      <dgm:t>
        <a:bodyPr/>
        <a:lstStyle/>
        <a:p>
          <a:endParaRPr lang="en-US"/>
        </a:p>
      </dgm:t>
    </dgm:pt>
    <dgm:pt modelId="{829FBCC1-ACDC-4F41-AC6F-C47982179632}" type="sibTrans" cxnId="{23D54C7F-673D-4EB9-B0AA-13BB16641163}">
      <dgm:prSet/>
      <dgm:spPr/>
      <dgm:t>
        <a:bodyPr/>
        <a:lstStyle/>
        <a:p>
          <a:endParaRPr lang="en-US"/>
        </a:p>
      </dgm:t>
    </dgm:pt>
    <dgm:pt modelId="{BC3C37DD-80CE-4AA9-9B0A-67F7C0B3CECF}">
      <dgm:prSet/>
      <dgm:spPr/>
      <dgm:t>
        <a:bodyPr/>
        <a:lstStyle/>
        <a:p>
          <a:r>
            <a:rPr lang="en-US" b="0" i="0"/>
            <a:t>Personal desktops with local user profiles.</a:t>
          </a:r>
          <a:endParaRPr lang="en-US"/>
        </a:p>
      </dgm:t>
    </dgm:pt>
    <dgm:pt modelId="{8F6E03A2-13A8-44D6-87AC-6B23B56CE048}" type="parTrans" cxnId="{77B13518-5A83-4752-A9F0-843FAB65B3EC}">
      <dgm:prSet/>
      <dgm:spPr/>
      <dgm:t>
        <a:bodyPr/>
        <a:lstStyle/>
        <a:p>
          <a:endParaRPr lang="en-US"/>
        </a:p>
      </dgm:t>
    </dgm:pt>
    <dgm:pt modelId="{3F03AD61-7F72-4DC3-8257-70EA69C98911}" type="sibTrans" cxnId="{77B13518-5A83-4752-A9F0-843FAB65B3EC}">
      <dgm:prSet/>
      <dgm:spPr/>
      <dgm:t>
        <a:bodyPr/>
        <a:lstStyle/>
        <a:p>
          <a:endParaRPr lang="en-US"/>
        </a:p>
      </dgm:t>
    </dgm:pt>
    <dgm:pt modelId="{85442F2D-5193-4B9D-B891-4701E07C6729}">
      <dgm:prSet/>
      <dgm:spPr/>
      <dgm:t>
        <a:bodyPr/>
        <a:lstStyle/>
        <a:p>
          <a:r>
            <a:rPr lang="en-US" b="0" i="0"/>
            <a:t>Pooled desktops used as a jump box. In this configuration, users first access the Azure Virtual Desktop VM before connecting to a different PC on the network. Users shouldn't save data on the VM.</a:t>
          </a:r>
          <a:endParaRPr lang="en-US"/>
        </a:p>
      </dgm:t>
    </dgm:pt>
    <dgm:pt modelId="{E5643D3A-4B71-4D9C-8C48-89370E464555}" type="parTrans" cxnId="{CA4B87BB-56D1-4300-B3BD-FB0C59594E62}">
      <dgm:prSet/>
      <dgm:spPr/>
      <dgm:t>
        <a:bodyPr/>
        <a:lstStyle/>
        <a:p>
          <a:endParaRPr lang="en-US"/>
        </a:p>
      </dgm:t>
    </dgm:pt>
    <dgm:pt modelId="{FD1A256C-F23C-4C0F-B11C-752670869134}" type="sibTrans" cxnId="{CA4B87BB-56D1-4300-B3BD-FB0C59594E62}">
      <dgm:prSet/>
      <dgm:spPr/>
      <dgm:t>
        <a:bodyPr/>
        <a:lstStyle/>
        <a:p>
          <a:endParaRPr lang="en-US"/>
        </a:p>
      </dgm:t>
    </dgm:pt>
    <dgm:pt modelId="{7B9F9DED-8243-43B2-9ACB-EB74E9202065}">
      <dgm:prSet/>
      <dgm:spPr/>
      <dgm:t>
        <a:bodyPr/>
        <a:lstStyle/>
        <a:p>
          <a:r>
            <a:rPr lang="en-US" b="0" i="0"/>
            <a:t>Pooled desktops or apps where users don't need to save data on the VM.</a:t>
          </a:r>
          <a:endParaRPr lang="en-US"/>
        </a:p>
      </dgm:t>
    </dgm:pt>
    <dgm:pt modelId="{D5F283A2-419F-4433-91D7-EA809C130753}" type="parTrans" cxnId="{C1DB5BDD-2BE0-4B61-B4FF-FD61FF9EE508}">
      <dgm:prSet/>
      <dgm:spPr/>
      <dgm:t>
        <a:bodyPr/>
        <a:lstStyle/>
        <a:p>
          <a:endParaRPr lang="en-US"/>
        </a:p>
      </dgm:t>
    </dgm:pt>
    <dgm:pt modelId="{DF8A5FA0-671B-41EC-8969-6EBACFCA95D9}" type="sibTrans" cxnId="{C1DB5BDD-2BE0-4B61-B4FF-FD61FF9EE508}">
      <dgm:prSet/>
      <dgm:spPr/>
      <dgm:t>
        <a:bodyPr/>
        <a:lstStyle/>
        <a:p>
          <a:endParaRPr lang="en-US"/>
        </a:p>
      </dgm:t>
    </dgm:pt>
    <dgm:pt modelId="{893C64A3-DC38-4736-AF4F-A06B610F0BF9}" type="pres">
      <dgm:prSet presAssocID="{250A8082-8F19-43F9-BE6E-0808D8E30FEF}" presName="linear" presStyleCnt="0">
        <dgm:presLayoutVars>
          <dgm:animLvl val="lvl"/>
          <dgm:resizeHandles val="exact"/>
        </dgm:presLayoutVars>
      </dgm:prSet>
      <dgm:spPr/>
    </dgm:pt>
    <dgm:pt modelId="{750008BC-FD10-470B-B518-1E2917251908}" type="pres">
      <dgm:prSet presAssocID="{FC4AA1FB-69FB-4F82-BDEF-53881B8D19EF}" presName="parentText" presStyleLbl="node1" presStyleIdx="0" presStyleCnt="1">
        <dgm:presLayoutVars>
          <dgm:chMax val="0"/>
          <dgm:bulletEnabled val="1"/>
        </dgm:presLayoutVars>
      </dgm:prSet>
      <dgm:spPr/>
    </dgm:pt>
    <dgm:pt modelId="{26F75005-BCCA-4037-A70D-1B22057DA7AD}" type="pres">
      <dgm:prSet presAssocID="{FC4AA1FB-69FB-4F82-BDEF-53881B8D19EF}" presName="childText" presStyleLbl="revTx" presStyleIdx="0" presStyleCnt="1">
        <dgm:presLayoutVars>
          <dgm:bulletEnabled val="1"/>
        </dgm:presLayoutVars>
      </dgm:prSet>
      <dgm:spPr/>
    </dgm:pt>
  </dgm:ptLst>
  <dgm:cxnLst>
    <dgm:cxn modelId="{77B13518-5A83-4752-A9F0-843FAB65B3EC}" srcId="{FC4AA1FB-69FB-4F82-BDEF-53881B8D19EF}" destId="{BC3C37DD-80CE-4AA9-9B0A-67F7C0B3CECF}" srcOrd="0" destOrd="0" parTransId="{8F6E03A2-13A8-44D6-87AC-6B23B56CE048}" sibTransId="{3F03AD61-7F72-4DC3-8257-70EA69C98911}"/>
    <dgm:cxn modelId="{23D54C7F-673D-4EB9-B0AA-13BB16641163}" srcId="{250A8082-8F19-43F9-BE6E-0808D8E30FEF}" destId="{FC4AA1FB-69FB-4F82-BDEF-53881B8D19EF}" srcOrd="0" destOrd="0" parTransId="{CD9A7024-ED24-45EC-B6DF-D3693F92BFBD}" sibTransId="{829FBCC1-ACDC-4F41-AC6F-C47982179632}"/>
    <dgm:cxn modelId="{969C98AA-8E13-4B7E-AE5D-255C5DC5E9D1}" type="presOf" srcId="{FC4AA1FB-69FB-4F82-BDEF-53881B8D19EF}" destId="{750008BC-FD10-470B-B518-1E2917251908}" srcOrd="0" destOrd="0" presId="urn:microsoft.com/office/officeart/2005/8/layout/vList2"/>
    <dgm:cxn modelId="{C80D4EB0-3EE5-4C97-AC0A-43DAFD637EC7}" type="presOf" srcId="{250A8082-8F19-43F9-BE6E-0808D8E30FEF}" destId="{893C64A3-DC38-4736-AF4F-A06B610F0BF9}" srcOrd="0" destOrd="0" presId="urn:microsoft.com/office/officeart/2005/8/layout/vList2"/>
    <dgm:cxn modelId="{7C9CAFB5-9227-4FDD-B34A-8620E9C77CD8}" type="presOf" srcId="{7B9F9DED-8243-43B2-9ACB-EB74E9202065}" destId="{26F75005-BCCA-4037-A70D-1B22057DA7AD}" srcOrd="0" destOrd="2" presId="urn:microsoft.com/office/officeart/2005/8/layout/vList2"/>
    <dgm:cxn modelId="{CA4B87BB-56D1-4300-B3BD-FB0C59594E62}" srcId="{FC4AA1FB-69FB-4F82-BDEF-53881B8D19EF}" destId="{85442F2D-5193-4B9D-B891-4701E07C6729}" srcOrd="1" destOrd="0" parTransId="{E5643D3A-4B71-4D9C-8C48-89370E464555}" sibTransId="{FD1A256C-F23C-4C0F-B11C-752670869134}"/>
    <dgm:cxn modelId="{AA4167D2-AED1-4345-8B37-4BC6C4047675}" type="presOf" srcId="{85442F2D-5193-4B9D-B891-4701E07C6729}" destId="{26F75005-BCCA-4037-A70D-1B22057DA7AD}" srcOrd="0" destOrd="1" presId="urn:microsoft.com/office/officeart/2005/8/layout/vList2"/>
    <dgm:cxn modelId="{C1DB5BDD-2BE0-4B61-B4FF-FD61FF9EE508}" srcId="{FC4AA1FB-69FB-4F82-BDEF-53881B8D19EF}" destId="{7B9F9DED-8243-43B2-9ACB-EB74E9202065}" srcOrd="2" destOrd="0" parTransId="{D5F283A2-419F-4433-91D7-EA809C130753}" sibTransId="{DF8A5FA0-671B-41EC-8969-6EBACFCA95D9}"/>
    <dgm:cxn modelId="{D4CEA4E5-0DFB-4268-8F33-7DDDC86B395B}" type="presOf" srcId="{BC3C37DD-80CE-4AA9-9B0A-67F7C0B3CECF}" destId="{26F75005-BCCA-4037-A70D-1B22057DA7AD}" srcOrd="0" destOrd="0" presId="urn:microsoft.com/office/officeart/2005/8/layout/vList2"/>
    <dgm:cxn modelId="{7B7DB5BE-3E41-463F-9503-77360083B3C9}" type="presParOf" srcId="{893C64A3-DC38-4736-AF4F-A06B610F0BF9}" destId="{750008BC-FD10-470B-B518-1E2917251908}" srcOrd="0" destOrd="0" presId="urn:microsoft.com/office/officeart/2005/8/layout/vList2"/>
    <dgm:cxn modelId="{893194FF-69C1-469E-9864-1B50C4FEFA65}" type="presParOf" srcId="{893C64A3-DC38-4736-AF4F-A06B610F0BF9}" destId="{26F75005-BCCA-4037-A70D-1B22057DA7A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3FFC27-E57A-4A18-B57A-7AE32FC0AAC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0D7361F-D3AB-47B6-93FD-D49467A64177}">
      <dgm:prSet/>
      <dgm:spPr/>
      <dgm:t>
        <a:bodyPr/>
        <a:lstStyle/>
        <a:p>
          <a:pPr>
            <a:lnSpc>
              <a:spcPct val="100000"/>
            </a:lnSpc>
          </a:pPr>
          <a:r>
            <a:rPr lang="en-US" b="1" i="0"/>
            <a:t>Through a virtual network</a:t>
          </a:r>
          <a:r>
            <a:rPr lang="en-US" b="0" i="0"/>
            <a:t>: Deploy VMs, and several other types of Azure resources to a virtual network</a:t>
          </a:r>
          <a:endParaRPr lang="en-US"/>
        </a:p>
      </dgm:t>
    </dgm:pt>
    <dgm:pt modelId="{0AA431CF-CB48-4075-89CD-8FB66E977A0F}" type="parTrans" cxnId="{3D4880AC-8C2D-44A8-8103-0E4509A53682}">
      <dgm:prSet/>
      <dgm:spPr/>
      <dgm:t>
        <a:bodyPr/>
        <a:lstStyle/>
        <a:p>
          <a:endParaRPr lang="en-US"/>
        </a:p>
      </dgm:t>
    </dgm:pt>
    <dgm:pt modelId="{7B98FA77-5FF4-437C-A38C-078BD586BD0E}" type="sibTrans" cxnId="{3D4880AC-8C2D-44A8-8103-0E4509A53682}">
      <dgm:prSet/>
      <dgm:spPr/>
      <dgm:t>
        <a:bodyPr/>
        <a:lstStyle/>
        <a:p>
          <a:endParaRPr lang="en-US"/>
        </a:p>
      </dgm:t>
    </dgm:pt>
    <dgm:pt modelId="{E8A57CEF-A652-44FC-B947-3B895B619A4A}">
      <dgm:prSet/>
      <dgm:spPr/>
      <dgm:t>
        <a:bodyPr/>
        <a:lstStyle/>
        <a:p>
          <a:pPr>
            <a:lnSpc>
              <a:spcPct val="100000"/>
            </a:lnSpc>
          </a:pPr>
          <a:r>
            <a:rPr lang="en-US" b="1"/>
            <a:t>Through a virtual network service endpoint: </a:t>
          </a:r>
          <a:r>
            <a:rPr lang="en-US" b="0" i="0"/>
            <a:t>Extend your virtual network private address space and the identity of your virtual network to Azure service resources over a direct connection.</a:t>
          </a:r>
          <a:endParaRPr lang="en-US"/>
        </a:p>
      </dgm:t>
    </dgm:pt>
    <dgm:pt modelId="{DECC2BC8-3624-4512-8B42-2EAA685D21D8}" type="parTrans" cxnId="{E6F0E878-629E-4854-8ED7-247DDFEB3689}">
      <dgm:prSet/>
      <dgm:spPr/>
      <dgm:t>
        <a:bodyPr/>
        <a:lstStyle/>
        <a:p>
          <a:endParaRPr lang="en-US"/>
        </a:p>
      </dgm:t>
    </dgm:pt>
    <dgm:pt modelId="{CD8DA878-CA89-40AF-AC19-79F28A5B8889}" type="sibTrans" cxnId="{E6F0E878-629E-4854-8ED7-247DDFEB3689}">
      <dgm:prSet/>
      <dgm:spPr/>
      <dgm:t>
        <a:bodyPr/>
        <a:lstStyle/>
        <a:p>
          <a:endParaRPr lang="en-US"/>
        </a:p>
      </dgm:t>
    </dgm:pt>
    <dgm:pt modelId="{2312C132-5069-45DA-BE64-9D44D5F4FF0D}">
      <dgm:prSet/>
      <dgm:spPr/>
      <dgm:t>
        <a:bodyPr/>
        <a:lstStyle/>
        <a:p>
          <a:pPr>
            <a:lnSpc>
              <a:spcPct val="100000"/>
            </a:lnSpc>
          </a:pPr>
          <a:r>
            <a:rPr lang="en-US" b="1"/>
            <a:t>Through VNet Peering: </a:t>
          </a:r>
          <a:r>
            <a:rPr lang="en-US"/>
            <a:t>C</a:t>
          </a:r>
          <a:r>
            <a:rPr lang="en-US" b="0" i="0"/>
            <a:t>onnect virtual networks to each other, enabling resources in either virtual network to communicate with each other, using virtual network peering</a:t>
          </a:r>
          <a:endParaRPr lang="en-US"/>
        </a:p>
      </dgm:t>
    </dgm:pt>
    <dgm:pt modelId="{21E1AFC4-4C34-4180-A39F-34979CB51CEE}" type="parTrans" cxnId="{8525CD88-F3D7-4B3C-BF3C-DBC074ADBC90}">
      <dgm:prSet/>
      <dgm:spPr/>
      <dgm:t>
        <a:bodyPr/>
        <a:lstStyle/>
        <a:p>
          <a:endParaRPr lang="en-US"/>
        </a:p>
      </dgm:t>
    </dgm:pt>
    <dgm:pt modelId="{CA58F2D2-2223-4103-A1B2-E098060FC7A6}" type="sibTrans" cxnId="{8525CD88-F3D7-4B3C-BF3C-DBC074ADBC90}">
      <dgm:prSet/>
      <dgm:spPr/>
      <dgm:t>
        <a:bodyPr/>
        <a:lstStyle/>
        <a:p>
          <a:endParaRPr lang="en-US"/>
        </a:p>
      </dgm:t>
    </dgm:pt>
    <dgm:pt modelId="{6C9993D4-D4B8-4D0C-BE64-3EAF52F2BC53}" type="pres">
      <dgm:prSet presAssocID="{603FFC27-E57A-4A18-B57A-7AE32FC0AAC5}" presName="root" presStyleCnt="0">
        <dgm:presLayoutVars>
          <dgm:dir/>
          <dgm:resizeHandles val="exact"/>
        </dgm:presLayoutVars>
      </dgm:prSet>
      <dgm:spPr/>
    </dgm:pt>
    <dgm:pt modelId="{7CFBF9DB-48B3-43A9-807D-715635F4768B}" type="pres">
      <dgm:prSet presAssocID="{D0D7361F-D3AB-47B6-93FD-D49467A64177}" presName="compNode" presStyleCnt="0"/>
      <dgm:spPr/>
    </dgm:pt>
    <dgm:pt modelId="{643C5206-4D9F-4AD2-92BB-2CE76FC5B745}" type="pres">
      <dgm:prSet presAssocID="{D0D7361F-D3AB-47B6-93FD-D49467A641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dgm:spPr>
      <dgm:extLst>
        <a:ext uri="{E40237B7-FDA0-4F09-8148-C483321AD2D9}">
          <dgm14:cNvPr xmlns:dgm14="http://schemas.microsoft.com/office/drawing/2010/diagram" id="0" name="" descr="network"/>
        </a:ext>
      </dgm:extLst>
    </dgm:pt>
    <dgm:pt modelId="{9BE66E0D-A5C3-4059-B926-6EE0B2C0E44A}" type="pres">
      <dgm:prSet presAssocID="{D0D7361F-D3AB-47B6-93FD-D49467A64177}" presName="spaceRect" presStyleCnt="0"/>
      <dgm:spPr/>
    </dgm:pt>
    <dgm:pt modelId="{E75275E5-E1B0-420B-B9E9-480419F0AD78}" type="pres">
      <dgm:prSet presAssocID="{D0D7361F-D3AB-47B6-93FD-D49467A64177}" presName="textRect" presStyleLbl="revTx" presStyleIdx="0" presStyleCnt="3">
        <dgm:presLayoutVars>
          <dgm:chMax val="1"/>
          <dgm:chPref val="1"/>
        </dgm:presLayoutVars>
      </dgm:prSet>
      <dgm:spPr/>
    </dgm:pt>
    <dgm:pt modelId="{49406B60-4E4A-4641-99FC-C340A2B63D78}" type="pres">
      <dgm:prSet presAssocID="{7B98FA77-5FF4-437C-A38C-078BD586BD0E}" presName="sibTrans" presStyleCnt="0"/>
      <dgm:spPr/>
    </dgm:pt>
    <dgm:pt modelId="{6908C465-73DF-434B-9449-C83464693671}" type="pres">
      <dgm:prSet presAssocID="{E8A57CEF-A652-44FC-B947-3B895B619A4A}" presName="compNode" presStyleCnt="0"/>
      <dgm:spPr/>
    </dgm:pt>
    <dgm:pt modelId="{809E9BEE-9E06-442F-AC84-7247848CF00D}" type="pres">
      <dgm:prSet presAssocID="{E8A57CEF-A652-44FC-B947-3B895B619A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dgm:spPr>
      <dgm:extLst>
        <a:ext uri="{E40237B7-FDA0-4F09-8148-C483321AD2D9}">
          <dgm14:cNvPr xmlns:dgm14="http://schemas.microsoft.com/office/drawing/2010/diagram" id="0" name="" descr="network_3"/>
        </a:ext>
      </dgm:extLst>
    </dgm:pt>
    <dgm:pt modelId="{E987AD0A-A1AE-4A31-8414-7113F2351141}" type="pres">
      <dgm:prSet presAssocID="{E8A57CEF-A652-44FC-B947-3B895B619A4A}" presName="spaceRect" presStyleCnt="0"/>
      <dgm:spPr/>
    </dgm:pt>
    <dgm:pt modelId="{46829A33-CECD-4DE4-BFC2-F4AC54ACBB58}" type="pres">
      <dgm:prSet presAssocID="{E8A57CEF-A652-44FC-B947-3B895B619A4A}" presName="textRect" presStyleLbl="revTx" presStyleIdx="1" presStyleCnt="3">
        <dgm:presLayoutVars>
          <dgm:chMax val="1"/>
          <dgm:chPref val="1"/>
        </dgm:presLayoutVars>
      </dgm:prSet>
      <dgm:spPr/>
    </dgm:pt>
    <dgm:pt modelId="{996BA176-9382-4BDA-9E22-63FE598A13DB}" type="pres">
      <dgm:prSet presAssocID="{CD8DA878-CA89-40AF-AC19-79F28A5B8889}" presName="sibTrans" presStyleCnt="0"/>
      <dgm:spPr/>
    </dgm:pt>
    <dgm:pt modelId="{947E1BD2-D6D6-4690-8176-11251AE8126F}" type="pres">
      <dgm:prSet presAssocID="{2312C132-5069-45DA-BE64-9D44D5F4FF0D}" presName="compNode" presStyleCnt="0"/>
      <dgm:spPr/>
    </dgm:pt>
    <dgm:pt modelId="{F7D3175E-6794-4D91-B125-C990FEC8BFFA}" type="pres">
      <dgm:prSet presAssocID="{2312C132-5069-45DA-BE64-9D44D5F4FF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dgm:spPr>
      <dgm:extLst>
        <a:ext uri="{E40237B7-FDA0-4F09-8148-C483321AD2D9}">
          <dgm14:cNvPr xmlns:dgm14="http://schemas.microsoft.com/office/drawing/2010/diagram" id="0" name="" descr="Relationship_F003"/>
        </a:ext>
      </dgm:extLst>
    </dgm:pt>
    <dgm:pt modelId="{EF85311C-3F23-414E-A26E-5E6C2FEB026C}" type="pres">
      <dgm:prSet presAssocID="{2312C132-5069-45DA-BE64-9D44D5F4FF0D}" presName="spaceRect" presStyleCnt="0"/>
      <dgm:spPr/>
    </dgm:pt>
    <dgm:pt modelId="{58BE0A89-7EA0-4350-B8F3-FD3B8F9882D3}" type="pres">
      <dgm:prSet presAssocID="{2312C132-5069-45DA-BE64-9D44D5F4FF0D}" presName="textRect" presStyleLbl="revTx" presStyleIdx="2" presStyleCnt="3">
        <dgm:presLayoutVars>
          <dgm:chMax val="1"/>
          <dgm:chPref val="1"/>
        </dgm:presLayoutVars>
      </dgm:prSet>
      <dgm:spPr/>
    </dgm:pt>
  </dgm:ptLst>
  <dgm:cxnLst>
    <dgm:cxn modelId="{2D1A7702-8E77-4C6C-BB27-59234296A971}" type="presOf" srcId="{603FFC27-E57A-4A18-B57A-7AE32FC0AAC5}" destId="{6C9993D4-D4B8-4D0C-BE64-3EAF52F2BC53}" srcOrd="0" destOrd="0" presId="urn:microsoft.com/office/officeart/2018/2/layout/IconLabelList"/>
    <dgm:cxn modelId="{3342AA13-756D-4751-826E-6ED7E6790599}" type="presOf" srcId="{2312C132-5069-45DA-BE64-9D44D5F4FF0D}" destId="{58BE0A89-7EA0-4350-B8F3-FD3B8F9882D3}" srcOrd="0" destOrd="0" presId="urn:microsoft.com/office/officeart/2018/2/layout/IconLabelList"/>
    <dgm:cxn modelId="{E6F0E878-629E-4854-8ED7-247DDFEB3689}" srcId="{603FFC27-E57A-4A18-B57A-7AE32FC0AAC5}" destId="{E8A57CEF-A652-44FC-B947-3B895B619A4A}" srcOrd="1" destOrd="0" parTransId="{DECC2BC8-3624-4512-8B42-2EAA685D21D8}" sibTransId="{CD8DA878-CA89-40AF-AC19-79F28A5B8889}"/>
    <dgm:cxn modelId="{8525CD88-F3D7-4B3C-BF3C-DBC074ADBC90}" srcId="{603FFC27-E57A-4A18-B57A-7AE32FC0AAC5}" destId="{2312C132-5069-45DA-BE64-9D44D5F4FF0D}" srcOrd="2" destOrd="0" parTransId="{21E1AFC4-4C34-4180-A39F-34979CB51CEE}" sibTransId="{CA58F2D2-2223-4103-A1B2-E098060FC7A6}"/>
    <dgm:cxn modelId="{2ABA9A9D-0A6B-4B2A-B651-849F37337165}" type="presOf" srcId="{E8A57CEF-A652-44FC-B947-3B895B619A4A}" destId="{46829A33-CECD-4DE4-BFC2-F4AC54ACBB58}" srcOrd="0" destOrd="0" presId="urn:microsoft.com/office/officeart/2018/2/layout/IconLabelList"/>
    <dgm:cxn modelId="{3D4880AC-8C2D-44A8-8103-0E4509A53682}" srcId="{603FFC27-E57A-4A18-B57A-7AE32FC0AAC5}" destId="{D0D7361F-D3AB-47B6-93FD-D49467A64177}" srcOrd="0" destOrd="0" parTransId="{0AA431CF-CB48-4075-89CD-8FB66E977A0F}" sibTransId="{7B98FA77-5FF4-437C-A38C-078BD586BD0E}"/>
    <dgm:cxn modelId="{0AF559EB-1BF9-4B3D-9F70-2A2F7E2DBCA8}" type="presOf" srcId="{D0D7361F-D3AB-47B6-93FD-D49467A64177}" destId="{E75275E5-E1B0-420B-B9E9-480419F0AD78}" srcOrd="0" destOrd="0" presId="urn:microsoft.com/office/officeart/2018/2/layout/IconLabelList"/>
    <dgm:cxn modelId="{09EDF448-DD70-4A06-B9ED-D66E22BCCA8D}" type="presParOf" srcId="{6C9993D4-D4B8-4D0C-BE64-3EAF52F2BC53}" destId="{7CFBF9DB-48B3-43A9-807D-715635F4768B}" srcOrd="0" destOrd="0" presId="urn:microsoft.com/office/officeart/2018/2/layout/IconLabelList"/>
    <dgm:cxn modelId="{7C944C47-B605-42A8-BDC0-6DD84FA05FE0}" type="presParOf" srcId="{7CFBF9DB-48B3-43A9-807D-715635F4768B}" destId="{643C5206-4D9F-4AD2-92BB-2CE76FC5B745}" srcOrd="0" destOrd="0" presId="urn:microsoft.com/office/officeart/2018/2/layout/IconLabelList"/>
    <dgm:cxn modelId="{A6D89595-9A94-4BDD-90AA-1B3D15B2E49A}" type="presParOf" srcId="{7CFBF9DB-48B3-43A9-807D-715635F4768B}" destId="{9BE66E0D-A5C3-4059-B926-6EE0B2C0E44A}" srcOrd="1" destOrd="0" presId="urn:microsoft.com/office/officeart/2018/2/layout/IconLabelList"/>
    <dgm:cxn modelId="{AA76AE4F-C9DA-4AC3-9581-BC0949F891B2}" type="presParOf" srcId="{7CFBF9DB-48B3-43A9-807D-715635F4768B}" destId="{E75275E5-E1B0-420B-B9E9-480419F0AD78}" srcOrd="2" destOrd="0" presId="urn:microsoft.com/office/officeart/2018/2/layout/IconLabelList"/>
    <dgm:cxn modelId="{EDCA8BA3-1292-45F3-90B2-5ECF66899541}" type="presParOf" srcId="{6C9993D4-D4B8-4D0C-BE64-3EAF52F2BC53}" destId="{49406B60-4E4A-4641-99FC-C340A2B63D78}" srcOrd="1" destOrd="0" presId="urn:microsoft.com/office/officeart/2018/2/layout/IconLabelList"/>
    <dgm:cxn modelId="{41C28109-3E56-4FAE-B2CC-4A627B39016B}" type="presParOf" srcId="{6C9993D4-D4B8-4D0C-BE64-3EAF52F2BC53}" destId="{6908C465-73DF-434B-9449-C83464693671}" srcOrd="2" destOrd="0" presId="urn:microsoft.com/office/officeart/2018/2/layout/IconLabelList"/>
    <dgm:cxn modelId="{7133C3F2-2740-4D56-A42A-8137BBC5D97C}" type="presParOf" srcId="{6908C465-73DF-434B-9449-C83464693671}" destId="{809E9BEE-9E06-442F-AC84-7247848CF00D}" srcOrd="0" destOrd="0" presId="urn:microsoft.com/office/officeart/2018/2/layout/IconLabelList"/>
    <dgm:cxn modelId="{0C3C22DE-8022-4166-A7AF-8F81949C2186}" type="presParOf" srcId="{6908C465-73DF-434B-9449-C83464693671}" destId="{E987AD0A-A1AE-4A31-8414-7113F2351141}" srcOrd="1" destOrd="0" presId="urn:microsoft.com/office/officeart/2018/2/layout/IconLabelList"/>
    <dgm:cxn modelId="{5F4338B2-A1F3-46E8-8116-80716B9A48C0}" type="presParOf" srcId="{6908C465-73DF-434B-9449-C83464693671}" destId="{46829A33-CECD-4DE4-BFC2-F4AC54ACBB58}" srcOrd="2" destOrd="0" presId="urn:microsoft.com/office/officeart/2018/2/layout/IconLabelList"/>
    <dgm:cxn modelId="{23604909-F454-4E0E-877F-E2F7BEEDE592}" type="presParOf" srcId="{6C9993D4-D4B8-4D0C-BE64-3EAF52F2BC53}" destId="{996BA176-9382-4BDA-9E22-63FE598A13DB}" srcOrd="3" destOrd="0" presId="urn:microsoft.com/office/officeart/2018/2/layout/IconLabelList"/>
    <dgm:cxn modelId="{0D9D8264-D066-4864-9AF2-8369BAE119F4}" type="presParOf" srcId="{6C9993D4-D4B8-4D0C-BE64-3EAF52F2BC53}" destId="{947E1BD2-D6D6-4690-8176-11251AE8126F}" srcOrd="4" destOrd="0" presId="urn:microsoft.com/office/officeart/2018/2/layout/IconLabelList"/>
    <dgm:cxn modelId="{A416D27C-2D21-43A8-9899-B2C53B88DB9F}" type="presParOf" srcId="{947E1BD2-D6D6-4690-8176-11251AE8126F}" destId="{F7D3175E-6794-4D91-B125-C990FEC8BFFA}" srcOrd="0" destOrd="0" presId="urn:microsoft.com/office/officeart/2018/2/layout/IconLabelList"/>
    <dgm:cxn modelId="{297A6DF1-AC6A-4FD5-BA48-123D72F5D648}" type="presParOf" srcId="{947E1BD2-D6D6-4690-8176-11251AE8126F}" destId="{EF85311C-3F23-414E-A26E-5E6C2FEB026C}" srcOrd="1" destOrd="0" presId="urn:microsoft.com/office/officeart/2018/2/layout/IconLabelList"/>
    <dgm:cxn modelId="{08FAD154-802E-4F62-B466-5EC765D1883C}" type="presParOf" srcId="{947E1BD2-D6D6-4690-8176-11251AE8126F}" destId="{58BE0A89-7EA0-4350-B8F3-FD3B8F9882D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A9A238-6D67-4F75-BAEE-048519230A6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41E9F14-07BE-46B9-A9C9-DD1330B93594}">
      <dgm:prSet/>
      <dgm:spPr/>
      <dgm:t>
        <a:bodyPr/>
        <a:lstStyle/>
        <a:p>
          <a:r>
            <a:rPr lang="en-US" i="0" baseline="0"/>
            <a:t>1. When authenticated in Azure Active Directory, a token is returned to the Remote Desktop Services client.</a:t>
          </a:r>
          <a:endParaRPr lang="en-US"/>
        </a:p>
      </dgm:t>
    </dgm:pt>
    <dgm:pt modelId="{43F55C29-D5B1-4181-951C-4DFF71A748E6}" type="parTrans" cxnId="{F8359E93-B407-4EAC-98F2-1B94E8E7D01E}">
      <dgm:prSet/>
      <dgm:spPr/>
      <dgm:t>
        <a:bodyPr/>
        <a:lstStyle/>
        <a:p>
          <a:endParaRPr lang="en-US"/>
        </a:p>
      </dgm:t>
    </dgm:pt>
    <dgm:pt modelId="{E929BFC0-F1E4-4492-ABD8-63295312692C}" type="sibTrans" cxnId="{F8359E93-B407-4EAC-98F2-1B94E8E7D01E}">
      <dgm:prSet/>
      <dgm:spPr/>
      <dgm:t>
        <a:bodyPr/>
        <a:lstStyle/>
        <a:p>
          <a:endParaRPr lang="en-US"/>
        </a:p>
      </dgm:t>
    </dgm:pt>
    <dgm:pt modelId="{6D03FCE7-D894-40FC-9CE7-6E0C14FB68CD}">
      <dgm:prSet/>
      <dgm:spPr/>
      <dgm:t>
        <a:bodyPr/>
        <a:lstStyle/>
        <a:p>
          <a:r>
            <a:rPr lang="en-US" i="0" baseline="0"/>
            <a:t>2. The gateway checks the token with the connection broker.</a:t>
          </a:r>
          <a:endParaRPr lang="en-US"/>
        </a:p>
      </dgm:t>
    </dgm:pt>
    <dgm:pt modelId="{CC2D963E-1DD7-4235-BA83-8C17F4BE007A}" type="parTrans" cxnId="{ADE89BB6-1D53-4A42-9806-F3E546B01424}">
      <dgm:prSet/>
      <dgm:spPr/>
      <dgm:t>
        <a:bodyPr/>
        <a:lstStyle/>
        <a:p>
          <a:endParaRPr lang="en-US"/>
        </a:p>
      </dgm:t>
    </dgm:pt>
    <dgm:pt modelId="{13C45A1C-D5A5-4A3A-9746-9F2E73C7EF60}" type="sibTrans" cxnId="{ADE89BB6-1D53-4A42-9806-F3E546B01424}">
      <dgm:prSet/>
      <dgm:spPr/>
      <dgm:t>
        <a:bodyPr/>
        <a:lstStyle/>
        <a:p>
          <a:endParaRPr lang="en-US"/>
        </a:p>
      </dgm:t>
    </dgm:pt>
    <dgm:pt modelId="{9476E1E8-1773-4C63-A8E3-4432D4AD3052}">
      <dgm:prSet/>
      <dgm:spPr/>
      <dgm:t>
        <a:bodyPr/>
        <a:lstStyle/>
        <a:p>
          <a:r>
            <a:rPr lang="en-US" i="0" baseline="0"/>
            <a:t>3. The broker queries the Azure SQL database for resources assigned to the user.</a:t>
          </a:r>
          <a:endParaRPr lang="en-US"/>
        </a:p>
      </dgm:t>
    </dgm:pt>
    <dgm:pt modelId="{392E6F28-A6BC-4B7E-AC0E-B630D14925C3}" type="parTrans" cxnId="{A432FEC2-C39E-4424-834A-2C373C0D3224}">
      <dgm:prSet/>
      <dgm:spPr/>
      <dgm:t>
        <a:bodyPr/>
        <a:lstStyle/>
        <a:p>
          <a:endParaRPr lang="en-US"/>
        </a:p>
      </dgm:t>
    </dgm:pt>
    <dgm:pt modelId="{529DB014-BEE9-4C7E-8788-07DE07A18392}" type="sibTrans" cxnId="{A432FEC2-C39E-4424-834A-2C373C0D3224}">
      <dgm:prSet/>
      <dgm:spPr/>
      <dgm:t>
        <a:bodyPr/>
        <a:lstStyle/>
        <a:p>
          <a:endParaRPr lang="en-US"/>
        </a:p>
      </dgm:t>
    </dgm:pt>
    <dgm:pt modelId="{B472D3DB-F5B4-458E-B794-CEC245992724}">
      <dgm:prSet/>
      <dgm:spPr/>
      <dgm:t>
        <a:bodyPr/>
        <a:lstStyle/>
        <a:p>
          <a:r>
            <a:rPr lang="en-US" i="0" baseline="0"/>
            <a:t>4. The gateway and the broker select the session host for the connected client.</a:t>
          </a:r>
          <a:endParaRPr lang="en-US"/>
        </a:p>
      </dgm:t>
    </dgm:pt>
    <dgm:pt modelId="{71D915BF-B399-4042-992E-8CA1D8815EB1}" type="parTrans" cxnId="{010904F1-F3E4-49DE-B4D2-38B10F24A3CD}">
      <dgm:prSet/>
      <dgm:spPr/>
      <dgm:t>
        <a:bodyPr/>
        <a:lstStyle/>
        <a:p>
          <a:endParaRPr lang="en-US"/>
        </a:p>
      </dgm:t>
    </dgm:pt>
    <dgm:pt modelId="{8F3561E3-55B8-4756-A32F-4955E658E4CB}" type="sibTrans" cxnId="{010904F1-F3E4-49DE-B4D2-38B10F24A3CD}">
      <dgm:prSet/>
      <dgm:spPr/>
      <dgm:t>
        <a:bodyPr/>
        <a:lstStyle/>
        <a:p>
          <a:endParaRPr lang="en-US"/>
        </a:p>
      </dgm:t>
    </dgm:pt>
    <dgm:pt modelId="{D47C4B1B-1956-4631-8618-CBD258446705}">
      <dgm:prSet/>
      <dgm:spPr/>
      <dgm:t>
        <a:bodyPr/>
        <a:lstStyle/>
        <a:p>
          <a:r>
            <a:rPr lang="en-US" i="0" baseline="0"/>
            <a:t>5. The session host creates a reverse connection to the client by using the Azure Virtual Desktop gateway.</a:t>
          </a:r>
          <a:endParaRPr lang="en-US"/>
        </a:p>
      </dgm:t>
    </dgm:pt>
    <dgm:pt modelId="{CD4E70DB-9C77-4AE1-83DE-77FDE0699877}" type="parTrans" cxnId="{E304C007-2C16-49E3-A703-B9D5A23F2AB9}">
      <dgm:prSet/>
      <dgm:spPr/>
      <dgm:t>
        <a:bodyPr/>
        <a:lstStyle/>
        <a:p>
          <a:endParaRPr lang="en-US"/>
        </a:p>
      </dgm:t>
    </dgm:pt>
    <dgm:pt modelId="{F2F83E19-9FB4-479F-B3E1-4594D2F027EB}" type="sibTrans" cxnId="{E304C007-2C16-49E3-A703-B9D5A23F2AB9}">
      <dgm:prSet/>
      <dgm:spPr/>
      <dgm:t>
        <a:bodyPr/>
        <a:lstStyle/>
        <a:p>
          <a:endParaRPr lang="en-US"/>
        </a:p>
      </dgm:t>
    </dgm:pt>
    <dgm:pt modelId="{7C22F7C4-4C10-4E9E-B0BA-375C926C6E3D}" type="pres">
      <dgm:prSet presAssocID="{79A9A238-6D67-4F75-BAEE-048519230A67}" presName="vert0" presStyleCnt="0">
        <dgm:presLayoutVars>
          <dgm:dir/>
          <dgm:animOne val="branch"/>
          <dgm:animLvl val="lvl"/>
        </dgm:presLayoutVars>
      </dgm:prSet>
      <dgm:spPr/>
    </dgm:pt>
    <dgm:pt modelId="{AC4244CC-5C64-4940-9393-75219CE8DC21}" type="pres">
      <dgm:prSet presAssocID="{641E9F14-07BE-46B9-A9C9-DD1330B93594}" presName="thickLine" presStyleLbl="alignNode1" presStyleIdx="0" presStyleCnt="5"/>
      <dgm:spPr/>
    </dgm:pt>
    <dgm:pt modelId="{D6C062BE-69D2-4DB9-82E4-53AF11B3C195}" type="pres">
      <dgm:prSet presAssocID="{641E9F14-07BE-46B9-A9C9-DD1330B93594}" presName="horz1" presStyleCnt="0"/>
      <dgm:spPr/>
    </dgm:pt>
    <dgm:pt modelId="{55E0EA10-EB4E-44D5-9561-7DDB082757FD}" type="pres">
      <dgm:prSet presAssocID="{641E9F14-07BE-46B9-A9C9-DD1330B93594}" presName="tx1" presStyleLbl="revTx" presStyleIdx="0" presStyleCnt="5"/>
      <dgm:spPr/>
    </dgm:pt>
    <dgm:pt modelId="{700DF526-7851-4FE6-9693-A720C9B75DEF}" type="pres">
      <dgm:prSet presAssocID="{641E9F14-07BE-46B9-A9C9-DD1330B93594}" presName="vert1" presStyleCnt="0"/>
      <dgm:spPr/>
    </dgm:pt>
    <dgm:pt modelId="{FFED33DE-5B86-4080-82AD-66CDAAA7FD29}" type="pres">
      <dgm:prSet presAssocID="{6D03FCE7-D894-40FC-9CE7-6E0C14FB68CD}" presName="thickLine" presStyleLbl="alignNode1" presStyleIdx="1" presStyleCnt="5"/>
      <dgm:spPr/>
    </dgm:pt>
    <dgm:pt modelId="{F4BE2CFB-DD7B-4D3B-9159-F4783F84FE16}" type="pres">
      <dgm:prSet presAssocID="{6D03FCE7-D894-40FC-9CE7-6E0C14FB68CD}" presName="horz1" presStyleCnt="0"/>
      <dgm:spPr/>
    </dgm:pt>
    <dgm:pt modelId="{C8772995-8F95-4B96-8E6B-7D1846DED455}" type="pres">
      <dgm:prSet presAssocID="{6D03FCE7-D894-40FC-9CE7-6E0C14FB68CD}" presName="tx1" presStyleLbl="revTx" presStyleIdx="1" presStyleCnt="5"/>
      <dgm:spPr/>
    </dgm:pt>
    <dgm:pt modelId="{A4D5C1C6-FE85-4934-80BE-1190C9B49D9A}" type="pres">
      <dgm:prSet presAssocID="{6D03FCE7-D894-40FC-9CE7-6E0C14FB68CD}" presName="vert1" presStyleCnt="0"/>
      <dgm:spPr/>
    </dgm:pt>
    <dgm:pt modelId="{E473579C-9DDA-445D-BC4C-E46FA634EA77}" type="pres">
      <dgm:prSet presAssocID="{9476E1E8-1773-4C63-A8E3-4432D4AD3052}" presName="thickLine" presStyleLbl="alignNode1" presStyleIdx="2" presStyleCnt="5"/>
      <dgm:spPr/>
    </dgm:pt>
    <dgm:pt modelId="{C9F6711C-1F1F-48A9-B5EA-3BEF46E88650}" type="pres">
      <dgm:prSet presAssocID="{9476E1E8-1773-4C63-A8E3-4432D4AD3052}" presName="horz1" presStyleCnt="0"/>
      <dgm:spPr/>
    </dgm:pt>
    <dgm:pt modelId="{5C94ED6B-814A-4164-9FEE-5F4AD936EC32}" type="pres">
      <dgm:prSet presAssocID="{9476E1E8-1773-4C63-A8E3-4432D4AD3052}" presName="tx1" presStyleLbl="revTx" presStyleIdx="2" presStyleCnt="5"/>
      <dgm:spPr/>
    </dgm:pt>
    <dgm:pt modelId="{75AA1531-F022-4986-8C36-E7F01D246BCE}" type="pres">
      <dgm:prSet presAssocID="{9476E1E8-1773-4C63-A8E3-4432D4AD3052}" presName="vert1" presStyleCnt="0"/>
      <dgm:spPr/>
    </dgm:pt>
    <dgm:pt modelId="{1D848395-30AE-4D89-870E-D1FC192243EF}" type="pres">
      <dgm:prSet presAssocID="{B472D3DB-F5B4-458E-B794-CEC245992724}" presName="thickLine" presStyleLbl="alignNode1" presStyleIdx="3" presStyleCnt="5"/>
      <dgm:spPr/>
    </dgm:pt>
    <dgm:pt modelId="{1AF1B856-FA8F-4A8D-A347-D2694EAD6F81}" type="pres">
      <dgm:prSet presAssocID="{B472D3DB-F5B4-458E-B794-CEC245992724}" presName="horz1" presStyleCnt="0"/>
      <dgm:spPr/>
    </dgm:pt>
    <dgm:pt modelId="{BD97A427-613B-400A-BE76-A988D9C1D595}" type="pres">
      <dgm:prSet presAssocID="{B472D3DB-F5B4-458E-B794-CEC245992724}" presName="tx1" presStyleLbl="revTx" presStyleIdx="3" presStyleCnt="5"/>
      <dgm:spPr/>
    </dgm:pt>
    <dgm:pt modelId="{7E674481-14D5-4A26-92B3-02174FE7AC7C}" type="pres">
      <dgm:prSet presAssocID="{B472D3DB-F5B4-458E-B794-CEC245992724}" presName="vert1" presStyleCnt="0"/>
      <dgm:spPr/>
    </dgm:pt>
    <dgm:pt modelId="{23985ED9-2267-4EFB-8CC5-83CDD18C6EDE}" type="pres">
      <dgm:prSet presAssocID="{D47C4B1B-1956-4631-8618-CBD258446705}" presName="thickLine" presStyleLbl="alignNode1" presStyleIdx="4" presStyleCnt="5"/>
      <dgm:spPr/>
    </dgm:pt>
    <dgm:pt modelId="{30521884-8BFF-4DA1-99C0-F03C246791B9}" type="pres">
      <dgm:prSet presAssocID="{D47C4B1B-1956-4631-8618-CBD258446705}" presName="horz1" presStyleCnt="0"/>
      <dgm:spPr/>
    </dgm:pt>
    <dgm:pt modelId="{630F5871-2BBA-4ED8-B54D-03DB533FA8C3}" type="pres">
      <dgm:prSet presAssocID="{D47C4B1B-1956-4631-8618-CBD258446705}" presName="tx1" presStyleLbl="revTx" presStyleIdx="4" presStyleCnt="5"/>
      <dgm:spPr/>
    </dgm:pt>
    <dgm:pt modelId="{B39E6AA6-D538-4F8A-9E86-D7E1C2475D86}" type="pres">
      <dgm:prSet presAssocID="{D47C4B1B-1956-4631-8618-CBD258446705}" presName="vert1" presStyleCnt="0"/>
      <dgm:spPr/>
    </dgm:pt>
  </dgm:ptLst>
  <dgm:cxnLst>
    <dgm:cxn modelId="{E304C007-2C16-49E3-A703-B9D5A23F2AB9}" srcId="{79A9A238-6D67-4F75-BAEE-048519230A67}" destId="{D47C4B1B-1956-4631-8618-CBD258446705}" srcOrd="4" destOrd="0" parTransId="{CD4E70DB-9C77-4AE1-83DE-77FDE0699877}" sibTransId="{F2F83E19-9FB4-479F-B3E1-4594D2F027EB}"/>
    <dgm:cxn modelId="{43F40233-A454-40C4-930C-A262E3923AEF}" type="presOf" srcId="{79A9A238-6D67-4F75-BAEE-048519230A67}" destId="{7C22F7C4-4C10-4E9E-B0BA-375C926C6E3D}" srcOrd="0" destOrd="0" presId="urn:microsoft.com/office/officeart/2008/layout/LinedList"/>
    <dgm:cxn modelId="{B3C06845-B753-41FC-8D93-2C5084E83946}" type="presOf" srcId="{D47C4B1B-1956-4631-8618-CBD258446705}" destId="{630F5871-2BBA-4ED8-B54D-03DB533FA8C3}" srcOrd="0" destOrd="0" presId="urn:microsoft.com/office/officeart/2008/layout/LinedList"/>
    <dgm:cxn modelId="{7D157C8C-DE38-4C1F-A350-64D559FE401F}" type="presOf" srcId="{6D03FCE7-D894-40FC-9CE7-6E0C14FB68CD}" destId="{C8772995-8F95-4B96-8E6B-7D1846DED455}" srcOrd="0" destOrd="0" presId="urn:microsoft.com/office/officeart/2008/layout/LinedList"/>
    <dgm:cxn modelId="{0B002091-0D12-4665-AE1C-6ADD9D98857D}" type="presOf" srcId="{B472D3DB-F5B4-458E-B794-CEC245992724}" destId="{BD97A427-613B-400A-BE76-A988D9C1D595}" srcOrd="0" destOrd="0" presId="urn:microsoft.com/office/officeart/2008/layout/LinedList"/>
    <dgm:cxn modelId="{F8359E93-B407-4EAC-98F2-1B94E8E7D01E}" srcId="{79A9A238-6D67-4F75-BAEE-048519230A67}" destId="{641E9F14-07BE-46B9-A9C9-DD1330B93594}" srcOrd="0" destOrd="0" parTransId="{43F55C29-D5B1-4181-951C-4DFF71A748E6}" sibTransId="{E929BFC0-F1E4-4492-ABD8-63295312692C}"/>
    <dgm:cxn modelId="{95D595B2-3017-4B59-81CB-E26B62F04033}" type="presOf" srcId="{641E9F14-07BE-46B9-A9C9-DD1330B93594}" destId="{55E0EA10-EB4E-44D5-9561-7DDB082757FD}" srcOrd="0" destOrd="0" presId="urn:microsoft.com/office/officeart/2008/layout/LinedList"/>
    <dgm:cxn modelId="{ADE89BB6-1D53-4A42-9806-F3E546B01424}" srcId="{79A9A238-6D67-4F75-BAEE-048519230A67}" destId="{6D03FCE7-D894-40FC-9CE7-6E0C14FB68CD}" srcOrd="1" destOrd="0" parTransId="{CC2D963E-1DD7-4235-BA83-8C17F4BE007A}" sibTransId="{13C45A1C-D5A5-4A3A-9746-9F2E73C7EF60}"/>
    <dgm:cxn modelId="{BB0103BB-54EA-4558-872A-5315D2456ECF}" type="presOf" srcId="{9476E1E8-1773-4C63-A8E3-4432D4AD3052}" destId="{5C94ED6B-814A-4164-9FEE-5F4AD936EC32}" srcOrd="0" destOrd="0" presId="urn:microsoft.com/office/officeart/2008/layout/LinedList"/>
    <dgm:cxn modelId="{A432FEC2-C39E-4424-834A-2C373C0D3224}" srcId="{79A9A238-6D67-4F75-BAEE-048519230A67}" destId="{9476E1E8-1773-4C63-A8E3-4432D4AD3052}" srcOrd="2" destOrd="0" parTransId="{392E6F28-A6BC-4B7E-AC0E-B630D14925C3}" sibTransId="{529DB014-BEE9-4C7E-8788-07DE07A18392}"/>
    <dgm:cxn modelId="{010904F1-F3E4-49DE-B4D2-38B10F24A3CD}" srcId="{79A9A238-6D67-4F75-BAEE-048519230A67}" destId="{B472D3DB-F5B4-458E-B794-CEC245992724}" srcOrd="3" destOrd="0" parTransId="{71D915BF-B399-4042-992E-8CA1D8815EB1}" sibTransId="{8F3561E3-55B8-4756-A32F-4955E658E4CB}"/>
    <dgm:cxn modelId="{D34C39A9-8004-4473-BF85-CC1B6B468C1E}" type="presParOf" srcId="{7C22F7C4-4C10-4E9E-B0BA-375C926C6E3D}" destId="{AC4244CC-5C64-4940-9393-75219CE8DC21}" srcOrd="0" destOrd="0" presId="urn:microsoft.com/office/officeart/2008/layout/LinedList"/>
    <dgm:cxn modelId="{A7F446C6-7C77-44D4-97BB-64F13CEA2459}" type="presParOf" srcId="{7C22F7C4-4C10-4E9E-B0BA-375C926C6E3D}" destId="{D6C062BE-69D2-4DB9-82E4-53AF11B3C195}" srcOrd="1" destOrd="0" presId="urn:microsoft.com/office/officeart/2008/layout/LinedList"/>
    <dgm:cxn modelId="{212EA89E-B4A9-4D3A-AFD6-755F242A2C24}" type="presParOf" srcId="{D6C062BE-69D2-4DB9-82E4-53AF11B3C195}" destId="{55E0EA10-EB4E-44D5-9561-7DDB082757FD}" srcOrd="0" destOrd="0" presId="urn:microsoft.com/office/officeart/2008/layout/LinedList"/>
    <dgm:cxn modelId="{927F2DB1-6CD7-4C0D-8D53-B0D5A4AE1AA6}" type="presParOf" srcId="{D6C062BE-69D2-4DB9-82E4-53AF11B3C195}" destId="{700DF526-7851-4FE6-9693-A720C9B75DEF}" srcOrd="1" destOrd="0" presId="urn:microsoft.com/office/officeart/2008/layout/LinedList"/>
    <dgm:cxn modelId="{8602674F-7BF3-4246-99B3-4DFB38E3BB68}" type="presParOf" srcId="{7C22F7C4-4C10-4E9E-B0BA-375C926C6E3D}" destId="{FFED33DE-5B86-4080-82AD-66CDAAA7FD29}" srcOrd="2" destOrd="0" presId="urn:microsoft.com/office/officeart/2008/layout/LinedList"/>
    <dgm:cxn modelId="{066A9E92-ABB1-4BDC-8CF5-4904FBB6DBFD}" type="presParOf" srcId="{7C22F7C4-4C10-4E9E-B0BA-375C926C6E3D}" destId="{F4BE2CFB-DD7B-4D3B-9159-F4783F84FE16}" srcOrd="3" destOrd="0" presId="urn:microsoft.com/office/officeart/2008/layout/LinedList"/>
    <dgm:cxn modelId="{0FE1FB9F-0C91-4FF7-8DC3-65672156ADF8}" type="presParOf" srcId="{F4BE2CFB-DD7B-4D3B-9159-F4783F84FE16}" destId="{C8772995-8F95-4B96-8E6B-7D1846DED455}" srcOrd="0" destOrd="0" presId="urn:microsoft.com/office/officeart/2008/layout/LinedList"/>
    <dgm:cxn modelId="{63BBBAFF-36DA-43CD-AD78-351F7BE9986E}" type="presParOf" srcId="{F4BE2CFB-DD7B-4D3B-9159-F4783F84FE16}" destId="{A4D5C1C6-FE85-4934-80BE-1190C9B49D9A}" srcOrd="1" destOrd="0" presId="urn:microsoft.com/office/officeart/2008/layout/LinedList"/>
    <dgm:cxn modelId="{8E7FC235-AD24-4AE7-A2E8-9F1485C4DCA1}" type="presParOf" srcId="{7C22F7C4-4C10-4E9E-B0BA-375C926C6E3D}" destId="{E473579C-9DDA-445D-BC4C-E46FA634EA77}" srcOrd="4" destOrd="0" presId="urn:microsoft.com/office/officeart/2008/layout/LinedList"/>
    <dgm:cxn modelId="{C88A9106-B8B4-415C-8101-891A6E987455}" type="presParOf" srcId="{7C22F7C4-4C10-4E9E-B0BA-375C926C6E3D}" destId="{C9F6711C-1F1F-48A9-B5EA-3BEF46E88650}" srcOrd="5" destOrd="0" presId="urn:microsoft.com/office/officeart/2008/layout/LinedList"/>
    <dgm:cxn modelId="{1599F0BF-06F4-43E8-A003-6F4075F2EC35}" type="presParOf" srcId="{C9F6711C-1F1F-48A9-B5EA-3BEF46E88650}" destId="{5C94ED6B-814A-4164-9FEE-5F4AD936EC32}" srcOrd="0" destOrd="0" presId="urn:microsoft.com/office/officeart/2008/layout/LinedList"/>
    <dgm:cxn modelId="{9F180FDC-5CFD-44EE-A4B0-D2C732873815}" type="presParOf" srcId="{C9F6711C-1F1F-48A9-B5EA-3BEF46E88650}" destId="{75AA1531-F022-4986-8C36-E7F01D246BCE}" srcOrd="1" destOrd="0" presId="urn:microsoft.com/office/officeart/2008/layout/LinedList"/>
    <dgm:cxn modelId="{78425379-98EF-4F91-A5D6-E347ED554422}" type="presParOf" srcId="{7C22F7C4-4C10-4E9E-B0BA-375C926C6E3D}" destId="{1D848395-30AE-4D89-870E-D1FC192243EF}" srcOrd="6" destOrd="0" presId="urn:microsoft.com/office/officeart/2008/layout/LinedList"/>
    <dgm:cxn modelId="{6E47E7DC-C5E9-4310-8D15-50ACED3907B9}" type="presParOf" srcId="{7C22F7C4-4C10-4E9E-B0BA-375C926C6E3D}" destId="{1AF1B856-FA8F-4A8D-A347-D2694EAD6F81}" srcOrd="7" destOrd="0" presId="urn:microsoft.com/office/officeart/2008/layout/LinedList"/>
    <dgm:cxn modelId="{5D555DCA-CDAE-407E-9136-59D7C2AB8A45}" type="presParOf" srcId="{1AF1B856-FA8F-4A8D-A347-D2694EAD6F81}" destId="{BD97A427-613B-400A-BE76-A988D9C1D595}" srcOrd="0" destOrd="0" presId="urn:microsoft.com/office/officeart/2008/layout/LinedList"/>
    <dgm:cxn modelId="{F46C5B39-81C5-430C-9CBA-C99A0B962167}" type="presParOf" srcId="{1AF1B856-FA8F-4A8D-A347-D2694EAD6F81}" destId="{7E674481-14D5-4A26-92B3-02174FE7AC7C}" srcOrd="1" destOrd="0" presId="urn:microsoft.com/office/officeart/2008/layout/LinedList"/>
    <dgm:cxn modelId="{D9EC2A35-0D36-46A6-A612-80424C719079}" type="presParOf" srcId="{7C22F7C4-4C10-4E9E-B0BA-375C926C6E3D}" destId="{23985ED9-2267-4EFB-8CC5-83CDD18C6EDE}" srcOrd="8" destOrd="0" presId="urn:microsoft.com/office/officeart/2008/layout/LinedList"/>
    <dgm:cxn modelId="{F940CE01-9CD6-4013-947E-11A059FD0D63}" type="presParOf" srcId="{7C22F7C4-4C10-4E9E-B0BA-375C926C6E3D}" destId="{30521884-8BFF-4DA1-99C0-F03C246791B9}" srcOrd="9" destOrd="0" presId="urn:microsoft.com/office/officeart/2008/layout/LinedList"/>
    <dgm:cxn modelId="{FE7E5E30-F8E7-430E-BB57-F443B845162A}" type="presParOf" srcId="{30521884-8BFF-4DA1-99C0-F03C246791B9}" destId="{630F5871-2BBA-4ED8-B54D-03DB533FA8C3}" srcOrd="0" destOrd="0" presId="urn:microsoft.com/office/officeart/2008/layout/LinedList"/>
    <dgm:cxn modelId="{F73A8A8B-AA53-45FE-8127-98A590F0F34E}" type="presParOf" srcId="{30521884-8BFF-4DA1-99C0-F03C246791B9}" destId="{B39E6AA6-D538-4F8A-9E86-D7E1C2475D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6B0A3B-9651-42DA-AE7C-6BD10656D229}"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1A563A41-901A-44BE-BBFD-4143AB9729FE}">
      <dgm:prSet/>
      <dgm:spPr/>
      <dgm:t>
        <a:bodyPr/>
        <a:lstStyle/>
        <a:p>
          <a:r>
            <a:rPr lang="en-US" b="0" i="0" dirty="0"/>
            <a:t>In an Azure Virtual Desktop deployment, MSIX app attach can:</a:t>
          </a:r>
          <a:endParaRPr lang="en-US" dirty="0"/>
        </a:p>
      </dgm:t>
    </dgm:pt>
    <dgm:pt modelId="{C43D9411-E508-4977-A7DC-13A90C103CE8}" type="parTrans" cxnId="{BEE487B4-CFAC-40D6-9E36-C25C77F8DCE7}">
      <dgm:prSet/>
      <dgm:spPr/>
      <dgm:t>
        <a:bodyPr/>
        <a:lstStyle/>
        <a:p>
          <a:endParaRPr lang="en-US"/>
        </a:p>
      </dgm:t>
    </dgm:pt>
    <dgm:pt modelId="{3CFC34D1-C1A4-4E72-9FD8-8B320B2AFF5D}" type="sibTrans" cxnId="{BEE487B4-CFAC-40D6-9E36-C25C77F8DCE7}">
      <dgm:prSet/>
      <dgm:spPr/>
      <dgm:t>
        <a:bodyPr/>
        <a:lstStyle/>
        <a:p>
          <a:endParaRPr lang="en-US"/>
        </a:p>
      </dgm:t>
    </dgm:pt>
    <dgm:pt modelId="{AA188AA3-E2CA-4766-A2A5-D98C6722B845}">
      <dgm:prSet/>
      <dgm:spPr/>
      <dgm:t>
        <a:bodyPr/>
        <a:lstStyle/>
        <a:p>
          <a:r>
            <a:rPr lang="en-US" b="0" i="0" dirty="0"/>
            <a:t>Create separation between user data, the OS, and apps by using MSIX containers.</a:t>
          </a:r>
          <a:endParaRPr lang="en-US" dirty="0"/>
        </a:p>
      </dgm:t>
    </dgm:pt>
    <dgm:pt modelId="{841C3CC3-87E8-40A7-A064-206BD8D0A149}" type="parTrans" cxnId="{C7C68E33-4C9F-4958-8CE7-B8CF28B56469}">
      <dgm:prSet/>
      <dgm:spPr/>
      <dgm:t>
        <a:bodyPr/>
        <a:lstStyle/>
        <a:p>
          <a:endParaRPr lang="en-US"/>
        </a:p>
      </dgm:t>
    </dgm:pt>
    <dgm:pt modelId="{D35E860E-8345-4E2B-8973-1AB0218E407A}" type="sibTrans" cxnId="{C7C68E33-4C9F-4958-8CE7-B8CF28B56469}">
      <dgm:prSet/>
      <dgm:spPr/>
      <dgm:t>
        <a:bodyPr/>
        <a:lstStyle/>
        <a:p>
          <a:endParaRPr lang="en-US"/>
        </a:p>
      </dgm:t>
    </dgm:pt>
    <dgm:pt modelId="{85A35A0F-635C-4B38-A2F1-8B269E9CAB25}">
      <dgm:prSet/>
      <dgm:spPr/>
      <dgm:t>
        <a:bodyPr/>
        <a:lstStyle/>
        <a:p>
          <a:r>
            <a:rPr lang="en-US" b="0" i="0" dirty="0"/>
            <a:t>Remove the need for repackaging when delivering applications dynamically.</a:t>
          </a:r>
          <a:endParaRPr lang="en-US" dirty="0"/>
        </a:p>
      </dgm:t>
    </dgm:pt>
    <dgm:pt modelId="{B745A706-CFC1-4863-9695-87C106AA16EB}" type="parTrans" cxnId="{E16DE8C0-270F-4303-97DC-A0F4AFD56D0E}">
      <dgm:prSet/>
      <dgm:spPr/>
      <dgm:t>
        <a:bodyPr/>
        <a:lstStyle/>
        <a:p>
          <a:endParaRPr lang="en-US"/>
        </a:p>
      </dgm:t>
    </dgm:pt>
    <dgm:pt modelId="{025848DB-564A-4059-AAFB-950015AE0E09}" type="sibTrans" cxnId="{E16DE8C0-270F-4303-97DC-A0F4AFD56D0E}">
      <dgm:prSet/>
      <dgm:spPr/>
      <dgm:t>
        <a:bodyPr/>
        <a:lstStyle/>
        <a:p>
          <a:endParaRPr lang="en-US"/>
        </a:p>
      </dgm:t>
    </dgm:pt>
    <dgm:pt modelId="{8217D46E-A642-498E-8263-EF64763DF9CD}">
      <dgm:prSet/>
      <dgm:spPr/>
      <dgm:t>
        <a:bodyPr/>
        <a:lstStyle/>
        <a:p>
          <a:r>
            <a:rPr lang="en-US" b="0" i="0" dirty="0"/>
            <a:t>Reduce the time it takes for a user to sign in.</a:t>
          </a:r>
          <a:endParaRPr lang="en-US" dirty="0"/>
        </a:p>
      </dgm:t>
    </dgm:pt>
    <dgm:pt modelId="{7843E580-6755-423F-B0AE-B7D484C223D8}" type="parTrans" cxnId="{665F1AD8-F620-4D52-A057-B0A8F12D62E8}">
      <dgm:prSet/>
      <dgm:spPr/>
      <dgm:t>
        <a:bodyPr/>
        <a:lstStyle/>
        <a:p>
          <a:endParaRPr lang="en-US"/>
        </a:p>
      </dgm:t>
    </dgm:pt>
    <dgm:pt modelId="{9FF53F51-5E86-4301-B5EA-994D100EEBDF}" type="sibTrans" cxnId="{665F1AD8-F620-4D52-A057-B0A8F12D62E8}">
      <dgm:prSet/>
      <dgm:spPr/>
      <dgm:t>
        <a:bodyPr/>
        <a:lstStyle/>
        <a:p>
          <a:endParaRPr lang="en-US"/>
        </a:p>
      </dgm:t>
    </dgm:pt>
    <dgm:pt modelId="{B98D625C-CE40-485B-B66A-61DD0E49C584}" type="pres">
      <dgm:prSet presAssocID="{AB6B0A3B-9651-42DA-AE7C-6BD10656D229}" presName="Name0" presStyleCnt="0">
        <dgm:presLayoutVars>
          <dgm:dir/>
          <dgm:resizeHandles val="exact"/>
        </dgm:presLayoutVars>
      </dgm:prSet>
      <dgm:spPr/>
    </dgm:pt>
    <dgm:pt modelId="{99BA91B4-2806-4F01-A941-7AAA355B31F0}" type="pres">
      <dgm:prSet presAssocID="{1A563A41-901A-44BE-BBFD-4143AB9729FE}" presName="node" presStyleLbl="node1" presStyleIdx="0" presStyleCnt="1">
        <dgm:presLayoutVars>
          <dgm:bulletEnabled val="1"/>
        </dgm:presLayoutVars>
      </dgm:prSet>
      <dgm:spPr/>
    </dgm:pt>
  </dgm:ptLst>
  <dgm:cxnLst>
    <dgm:cxn modelId="{04AEB71B-4FD5-40EE-9D9B-BDE807FAA5C0}" type="presOf" srcId="{AB6B0A3B-9651-42DA-AE7C-6BD10656D229}" destId="{B98D625C-CE40-485B-B66A-61DD0E49C584}" srcOrd="0" destOrd="0" presId="urn:microsoft.com/office/officeart/2016/7/layout/BasicProcessNew"/>
    <dgm:cxn modelId="{C7C68E33-4C9F-4958-8CE7-B8CF28B56469}" srcId="{1A563A41-901A-44BE-BBFD-4143AB9729FE}" destId="{AA188AA3-E2CA-4766-A2A5-D98C6722B845}" srcOrd="0" destOrd="0" parTransId="{841C3CC3-87E8-40A7-A064-206BD8D0A149}" sibTransId="{D35E860E-8345-4E2B-8973-1AB0218E407A}"/>
    <dgm:cxn modelId="{AF323341-1D77-40EC-ABA5-2E1580D953A4}" type="presOf" srcId="{8217D46E-A642-498E-8263-EF64763DF9CD}" destId="{99BA91B4-2806-4F01-A941-7AAA355B31F0}" srcOrd="0" destOrd="3" presId="urn:microsoft.com/office/officeart/2016/7/layout/BasicProcessNew"/>
    <dgm:cxn modelId="{4B979A89-3E34-450E-ACB9-714762EAA611}" type="presOf" srcId="{1A563A41-901A-44BE-BBFD-4143AB9729FE}" destId="{99BA91B4-2806-4F01-A941-7AAA355B31F0}" srcOrd="0" destOrd="0" presId="urn:microsoft.com/office/officeart/2016/7/layout/BasicProcessNew"/>
    <dgm:cxn modelId="{9C5111B1-1174-489E-8CF4-F9144A189BEB}" type="presOf" srcId="{AA188AA3-E2CA-4766-A2A5-D98C6722B845}" destId="{99BA91B4-2806-4F01-A941-7AAA355B31F0}" srcOrd="0" destOrd="1" presId="urn:microsoft.com/office/officeart/2016/7/layout/BasicProcessNew"/>
    <dgm:cxn modelId="{BEE487B4-CFAC-40D6-9E36-C25C77F8DCE7}" srcId="{AB6B0A3B-9651-42DA-AE7C-6BD10656D229}" destId="{1A563A41-901A-44BE-BBFD-4143AB9729FE}" srcOrd="0" destOrd="0" parTransId="{C43D9411-E508-4977-A7DC-13A90C103CE8}" sibTransId="{3CFC34D1-C1A4-4E72-9FD8-8B320B2AFF5D}"/>
    <dgm:cxn modelId="{EEB1A8B8-A6B8-4622-8418-7249BF4B70AC}" type="presOf" srcId="{85A35A0F-635C-4B38-A2F1-8B269E9CAB25}" destId="{99BA91B4-2806-4F01-A941-7AAA355B31F0}" srcOrd="0" destOrd="2" presId="urn:microsoft.com/office/officeart/2016/7/layout/BasicProcessNew"/>
    <dgm:cxn modelId="{E16DE8C0-270F-4303-97DC-A0F4AFD56D0E}" srcId="{1A563A41-901A-44BE-BBFD-4143AB9729FE}" destId="{85A35A0F-635C-4B38-A2F1-8B269E9CAB25}" srcOrd="1" destOrd="0" parTransId="{B745A706-CFC1-4863-9695-87C106AA16EB}" sibTransId="{025848DB-564A-4059-AAFB-950015AE0E09}"/>
    <dgm:cxn modelId="{665F1AD8-F620-4D52-A057-B0A8F12D62E8}" srcId="{1A563A41-901A-44BE-BBFD-4143AB9729FE}" destId="{8217D46E-A642-498E-8263-EF64763DF9CD}" srcOrd="2" destOrd="0" parTransId="{7843E580-6755-423F-B0AE-B7D484C223D8}" sibTransId="{9FF53F51-5E86-4301-B5EA-994D100EEBDF}"/>
    <dgm:cxn modelId="{43E51B73-0BC1-49EF-9E76-6780F0763049}" type="presParOf" srcId="{B98D625C-CE40-485B-B66A-61DD0E49C584}" destId="{99BA91B4-2806-4F01-A941-7AAA355B31F0}" srcOrd="0"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26348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5684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dirty="0"/>
            <a:t>Course materials: </a:t>
          </a:r>
          <a:r>
            <a:rPr lang="en-US" sz="1400" b="1" kern="1200" dirty="0"/>
            <a:t>timw.info/az140</a:t>
          </a:r>
          <a:endParaRPr lang="en-US" sz="1400" kern="1200" dirty="0"/>
        </a:p>
      </dsp:txBody>
      <dsp:txXfrm>
        <a:off x="353147" y="77022"/>
        <a:ext cx="4621266" cy="372930"/>
      </dsp:txXfrm>
    </dsp:sp>
    <dsp:sp modelId="{9551A5F1-CFDA-429B-A533-DA941662AD22}">
      <dsp:nvSpPr>
        <dsp:cNvPr id="0" name=""/>
        <dsp:cNvSpPr/>
      </dsp:nvSpPr>
      <dsp:spPr>
        <a:xfrm>
          <a:off x="0" y="89852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691887"/>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Twitter: </a:t>
          </a:r>
          <a:r>
            <a:rPr lang="en-US" sz="1400" b="1" kern="1200"/>
            <a:t>@TechTrainerTim</a:t>
          </a:r>
          <a:endParaRPr lang="en-US" sz="1400" kern="1200"/>
        </a:p>
      </dsp:txBody>
      <dsp:txXfrm>
        <a:off x="353147" y="712062"/>
        <a:ext cx="4621266" cy="372930"/>
      </dsp:txXfrm>
    </dsp:sp>
    <dsp:sp modelId="{7A6C717B-0CCD-4753-A973-EEEE2DFF5AFD}">
      <dsp:nvSpPr>
        <dsp:cNvPr id="0" name=""/>
        <dsp:cNvSpPr/>
      </dsp:nvSpPr>
      <dsp:spPr>
        <a:xfrm>
          <a:off x="0" y="1533567"/>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B9DB1-40B0-41A8-819A-5227E48AB382}">
      <dsp:nvSpPr>
        <dsp:cNvPr id="0" name=""/>
        <dsp:cNvSpPr/>
      </dsp:nvSpPr>
      <dsp:spPr>
        <a:xfrm>
          <a:off x="332972" y="132692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Work: </a:t>
          </a:r>
          <a:r>
            <a:rPr lang="en-US" sz="1400" b="1" kern="1200"/>
            <a:t>timw.info/ps</a:t>
          </a:r>
          <a:endParaRPr lang="en-US" sz="1400" kern="1200"/>
        </a:p>
      </dsp:txBody>
      <dsp:txXfrm>
        <a:off x="353147" y="1347103"/>
        <a:ext cx="4621266" cy="372930"/>
      </dsp:txXfrm>
    </dsp:sp>
    <dsp:sp modelId="{8E988913-2B98-48D7-A8D0-31ABA52AA03B}">
      <dsp:nvSpPr>
        <dsp:cNvPr id="0" name=""/>
        <dsp:cNvSpPr/>
      </dsp:nvSpPr>
      <dsp:spPr>
        <a:xfrm>
          <a:off x="0" y="2168608"/>
          <a:ext cx="665945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332972" y="1961968"/>
          <a:ext cx="4661616"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622300">
            <a:lnSpc>
              <a:spcPct val="90000"/>
            </a:lnSpc>
            <a:spcBef>
              <a:spcPct val="0"/>
            </a:spcBef>
            <a:spcAft>
              <a:spcPct val="35000"/>
            </a:spcAft>
            <a:buNone/>
          </a:pPr>
          <a:r>
            <a:rPr lang="en-US" sz="1400" kern="1200"/>
            <a:t>Web: </a:t>
          </a:r>
          <a:r>
            <a:rPr lang="en-US" sz="1400" b="1" kern="1200"/>
            <a:t>TechTrainerTim.com</a:t>
          </a:r>
          <a:endParaRPr lang="en-US" sz="1400" kern="1200"/>
        </a:p>
      </dsp:txBody>
      <dsp:txXfrm>
        <a:off x="353147" y="1982143"/>
        <a:ext cx="4621266"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0EB09-B586-4F81-A11A-08F515FBB85A}">
      <dsp:nvSpPr>
        <dsp:cNvPr id="0" name=""/>
        <dsp:cNvSpPr/>
      </dsp:nvSpPr>
      <dsp:spPr>
        <a:xfrm>
          <a:off x="0" y="45174"/>
          <a:ext cx="10802238" cy="463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Once you've created a storage account, all that is left is to create your file share. </a:t>
          </a:r>
          <a:endParaRPr lang="en-US" sz="1800" kern="1200"/>
        </a:p>
      </dsp:txBody>
      <dsp:txXfrm>
        <a:off x="22617" y="67791"/>
        <a:ext cx="10757004" cy="418086"/>
      </dsp:txXfrm>
    </dsp:sp>
    <dsp:sp modelId="{D8A08649-8176-4541-B752-C259BF21857F}">
      <dsp:nvSpPr>
        <dsp:cNvPr id="0" name=""/>
        <dsp:cNvSpPr/>
      </dsp:nvSpPr>
      <dsp:spPr>
        <a:xfrm>
          <a:off x="0" y="560334"/>
          <a:ext cx="10802238" cy="463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The process is the same for a premium file share or a standard file share. </a:t>
          </a:r>
          <a:endParaRPr lang="en-US" sz="1800" kern="1200"/>
        </a:p>
      </dsp:txBody>
      <dsp:txXfrm>
        <a:off x="22617" y="582951"/>
        <a:ext cx="10757004" cy="418086"/>
      </dsp:txXfrm>
    </dsp:sp>
    <dsp:sp modelId="{EA7830F0-2C1C-4A9C-BBDC-414FB88566C3}">
      <dsp:nvSpPr>
        <dsp:cNvPr id="0" name=""/>
        <dsp:cNvSpPr/>
      </dsp:nvSpPr>
      <dsp:spPr>
        <a:xfrm>
          <a:off x="0" y="1075494"/>
          <a:ext cx="10802238" cy="463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You should consider the following differences:</a:t>
          </a:r>
          <a:endParaRPr lang="en-US" sz="1800" kern="1200" dirty="0"/>
        </a:p>
      </dsp:txBody>
      <dsp:txXfrm>
        <a:off x="22617" y="1098111"/>
        <a:ext cx="10757004" cy="418086"/>
      </dsp:txXfrm>
    </dsp:sp>
    <dsp:sp modelId="{B74B25C5-5451-4FE9-BD7B-EA53988B95FF}">
      <dsp:nvSpPr>
        <dsp:cNvPr id="0" name=""/>
        <dsp:cNvSpPr/>
      </dsp:nvSpPr>
      <dsp:spPr>
        <a:xfrm>
          <a:off x="0" y="1583989"/>
          <a:ext cx="10802238" cy="3278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71" tIns="22860" rIns="128016" bIns="2286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a:p>
          <a:pPr marL="171450" lvl="1" indent="-171450" algn="l" defTabSz="800100">
            <a:lnSpc>
              <a:spcPct val="90000"/>
            </a:lnSpc>
            <a:spcBef>
              <a:spcPct val="0"/>
            </a:spcBef>
            <a:spcAft>
              <a:spcPct val="20000"/>
            </a:spcAft>
            <a:buChar char="•"/>
          </a:pPr>
          <a:r>
            <a:rPr lang="en-US" sz="1800" b="0" i="0" kern="1200" dirty="0"/>
            <a:t>Standard file shares may be deployed into one of the standard tiers: </a:t>
          </a:r>
          <a:endParaRPr lang="en-US" sz="1800" kern="1200" dirty="0"/>
        </a:p>
        <a:p>
          <a:pPr marL="342900" lvl="2" indent="-171450" algn="l" defTabSz="800100">
            <a:lnSpc>
              <a:spcPct val="90000"/>
            </a:lnSpc>
            <a:spcBef>
              <a:spcPct val="0"/>
            </a:spcBef>
            <a:spcAft>
              <a:spcPct val="20000"/>
            </a:spcAft>
            <a:buChar char="•"/>
          </a:pPr>
          <a:r>
            <a:rPr lang="en-US" sz="1800" b="0" i="0" kern="1200" dirty="0"/>
            <a:t>transaction optimized (default)</a:t>
          </a:r>
          <a:endParaRPr lang="en-US" sz="1800" kern="1200" dirty="0"/>
        </a:p>
        <a:p>
          <a:pPr marL="342900" lvl="2" indent="-171450" algn="l" defTabSz="800100">
            <a:lnSpc>
              <a:spcPct val="90000"/>
            </a:lnSpc>
            <a:spcBef>
              <a:spcPct val="0"/>
            </a:spcBef>
            <a:spcAft>
              <a:spcPct val="20000"/>
            </a:spcAft>
            <a:buChar char="•"/>
          </a:pPr>
          <a:r>
            <a:rPr lang="en-US" sz="1800" b="0" i="0" kern="1200"/>
            <a:t>Hot</a:t>
          </a:r>
          <a:endParaRPr lang="en-US" sz="1800" kern="1200"/>
        </a:p>
        <a:p>
          <a:pPr marL="342900" lvl="2" indent="-171450" algn="l" defTabSz="800100">
            <a:lnSpc>
              <a:spcPct val="90000"/>
            </a:lnSpc>
            <a:spcBef>
              <a:spcPct val="0"/>
            </a:spcBef>
            <a:spcAft>
              <a:spcPct val="20000"/>
            </a:spcAft>
            <a:buChar char="•"/>
          </a:pPr>
          <a:r>
            <a:rPr lang="en-US" sz="1800" kern="1200" dirty="0"/>
            <a:t>C</a:t>
          </a:r>
          <a:r>
            <a:rPr lang="en-US" sz="1800" b="0" i="0" kern="1200" dirty="0"/>
            <a:t>ool</a:t>
          </a:r>
          <a:endParaRPr lang="en-US" sz="1800" kern="1200" dirty="0"/>
        </a:p>
        <a:p>
          <a:pPr marL="171450" lvl="1" indent="-171450" algn="l" defTabSz="800100">
            <a:lnSpc>
              <a:spcPct val="90000"/>
            </a:lnSpc>
            <a:spcBef>
              <a:spcPct val="0"/>
            </a:spcBef>
            <a:spcAft>
              <a:spcPct val="20000"/>
            </a:spcAft>
            <a:buChar char="•"/>
          </a:pPr>
          <a:r>
            <a:rPr lang="en-US" sz="1800" b="0" i="0" kern="1200" dirty="0"/>
            <a:t>This is a per file share tier that is not affected by the </a:t>
          </a:r>
          <a:r>
            <a:rPr lang="en-US" sz="1800" b="1" i="0" kern="1200" dirty="0"/>
            <a:t>blob access tier</a:t>
          </a:r>
          <a:r>
            <a:rPr lang="en-US" sz="1800" b="0" i="0" kern="1200" dirty="0"/>
            <a:t> of the storage account.</a:t>
          </a:r>
          <a:endParaRPr lang="en-US" sz="1800" kern="1200" dirty="0"/>
        </a:p>
        <a:p>
          <a:pPr marL="171450" lvl="1" indent="-171450" algn="l" defTabSz="800100">
            <a:lnSpc>
              <a:spcPct val="90000"/>
            </a:lnSpc>
            <a:spcBef>
              <a:spcPct val="0"/>
            </a:spcBef>
            <a:spcAft>
              <a:spcPct val="20000"/>
            </a:spcAft>
            <a:buChar char="•"/>
          </a:pPr>
          <a:r>
            <a:rPr lang="en-US" sz="1800" b="0" i="0" kern="1200" dirty="0"/>
            <a:t>You can change the tier of the share at any time after it has been deployed. </a:t>
          </a:r>
          <a:endParaRPr lang="en-US" sz="1800" kern="1200" dirty="0"/>
        </a:p>
        <a:p>
          <a:pPr marL="171450" lvl="1" indent="-171450" algn="l" defTabSz="800100">
            <a:lnSpc>
              <a:spcPct val="90000"/>
            </a:lnSpc>
            <a:spcBef>
              <a:spcPct val="0"/>
            </a:spcBef>
            <a:spcAft>
              <a:spcPct val="20000"/>
            </a:spcAft>
            <a:buChar char="•"/>
          </a:pPr>
          <a:r>
            <a:rPr lang="en-US" sz="1800" b="0" i="0" kern="1200" dirty="0"/>
            <a:t>Premium file shares cannot be directly converted to standard file shares in any standard tier.</a:t>
          </a:r>
          <a:endParaRPr lang="en-US" sz="1800" kern="1200" dirty="0"/>
        </a:p>
        <a:p>
          <a:pPr marL="171450" lvl="1" indent="-171450" algn="l" defTabSz="800100">
            <a:lnSpc>
              <a:spcPct val="90000"/>
            </a:lnSpc>
            <a:spcBef>
              <a:spcPct val="0"/>
            </a:spcBef>
            <a:spcAft>
              <a:spcPct val="20000"/>
            </a:spcAft>
            <a:buChar char="•"/>
          </a:pPr>
          <a:r>
            <a:rPr lang="en-US" sz="1800" b="0" i="0" kern="1200" dirty="0"/>
            <a:t>You can move file shares between tiers within GPv2 storage account types (transaction optimized, hot, and cool).</a:t>
          </a:r>
          <a:endParaRPr lang="en-US" sz="1800" kern="1200" dirty="0"/>
        </a:p>
      </dsp:txBody>
      <dsp:txXfrm>
        <a:off x="0" y="1583989"/>
        <a:ext cx="10802238" cy="3278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AA45-F0C6-4967-AD32-45746B7D1316}">
      <dsp:nvSpPr>
        <dsp:cNvPr id="0" name=""/>
        <dsp:cNvSpPr/>
      </dsp:nvSpPr>
      <dsp:spPr>
        <a:xfrm>
          <a:off x="0" y="3245"/>
          <a:ext cx="5153307" cy="4890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Add a data disk</a:t>
          </a:r>
          <a:endParaRPr lang="en-US" sz="1900" kern="1200"/>
        </a:p>
      </dsp:txBody>
      <dsp:txXfrm>
        <a:off x="23874" y="27119"/>
        <a:ext cx="5105559" cy="441312"/>
      </dsp:txXfrm>
    </dsp:sp>
    <dsp:sp modelId="{39FA3DD8-3AB6-448C-B476-0BF02BB0A38C}">
      <dsp:nvSpPr>
        <dsp:cNvPr id="0" name=""/>
        <dsp:cNvSpPr/>
      </dsp:nvSpPr>
      <dsp:spPr>
        <a:xfrm>
          <a:off x="0" y="495551"/>
          <a:ext cx="5153307" cy="4090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61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Go to the Azure portal to add a data disk. Search for and select </a:t>
          </a:r>
          <a:r>
            <a:rPr lang="en-US" sz="1600" b="1" i="0" kern="1200" dirty="0"/>
            <a:t>Virtual machines</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Select a virtual machine from the list.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Virtual machine</a:t>
          </a:r>
          <a:r>
            <a:rPr lang="en-US" sz="1600" b="0" i="0" kern="1200"/>
            <a:t> page, select </a:t>
          </a:r>
          <a:r>
            <a:rPr lang="en-US" sz="1600" b="1" i="0" kern="1200"/>
            <a:t>Disks</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a:t>On the </a:t>
          </a:r>
          <a:r>
            <a:rPr lang="en-US" sz="1600" b="1" i="0" kern="1200"/>
            <a:t>Disks</a:t>
          </a:r>
          <a:r>
            <a:rPr lang="en-US" sz="1600" b="0" i="0" kern="1200"/>
            <a:t> page, select </a:t>
          </a:r>
          <a:r>
            <a:rPr lang="en-US" sz="1600" b="1" i="0" kern="1200"/>
            <a:t>Add data disk</a:t>
          </a:r>
          <a:r>
            <a:rPr lang="en-US" sz="1600" b="0" i="0" kern="1200"/>
            <a:t>.</a:t>
          </a:r>
          <a:endParaRPr lang="en-US" sz="1600" kern="1200"/>
        </a:p>
        <a:p>
          <a:pPr marL="171450" lvl="1" indent="-171450" algn="l" defTabSz="711200">
            <a:lnSpc>
              <a:spcPct val="90000"/>
            </a:lnSpc>
            <a:spcBef>
              <a:spcPct val="0"/>
            </a:spcBef>
            <a:spcAft>
              <a:spcPct val="20000"/>
            </a:spcAft>
            <a:buChar char="•"/>
          </a:pPr>
          <a:r>
            <a:rPr lang="en-US" sz="1600" b="0" i="0" kern="1200" dirty="0"/>
            <a:t>In the drop-down for the new disk, select </a:t>
          </a:r>
          <a:r>
            <a:rPr lang="en-US" sz="1600" b="1" i="0" kern="1200" dirty="0"/>
            <a:t>Create disk</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dirty="0"/>
            <a:t>In the </a:t>
          </a:r>
          <a:r>
            <a:rPr lang="en-US" sz="1600" b="1" i="0" kern="1200" dirty="0"/>
            <a:t>Create managed disk</a:t>
          </a:r>
          <a:r>
            <a:rPr lang="en-US" sz="1600" b="0" i="0" kern="1200" dirty="0"/>
            <a:t> page, type in a name for the disk and adjust the other settings as necessary. When you're done, select </a:t>
          </a:r>
          <a:r>
            <a:rPr lang="en-US" sz="1600" b="1" i="0" kern="1200" dirty="0"/>
            <a:t>Create</a:t>
          </a:r>
          <a:r>
            <a:rPr lang="en-US" sz="1600" b="0" i="0" kern="1200" dirty="0"/>
            <a:t>.</a:t>
          </a:r>
          <a:endParaRPr lang="en-US" sz="1600" kern="1200" dirty="0"/>
        </a:p>
        <a:p>
          <a:pPr marL="171450" lvl="1" indent="-171450" algn="l" defTabSz="711200">
            <a:lnSpc>
              <a:spcPct val="90000"/>
            </a:lnSpc>
            <a:spcBef>
              <a:spcPct val="0"/>
            </a:spcBef>
            <a:spcAft>
              <a:spcPct val="20000"/>
            </a:spcAft>
            <a:buChar char="•"/>
          </a:pPr>
          <a:r>
            <a:rPr lang="en-US" sz="1600" b="0" i="0" kern="1200"/>
            <a:t>In the </a:t>
          </a:r>
          <a:r>
            <a:rPr lang="en-US" sz="1600" b="1" i="0" kern="1200"/>
            <a:t>Disks</a:t>
          </a:r>
          <a:r>
            <a:rPr lang="en-US" sz="1600" b="0" i="0" kern="1200"/>
            <a:t> page, select </a:t>
          </a:r>
          <a:r>
            <a:rPr lang="en-US" sz="1600" b="1" i="0" kern="1200"/>
            <a:t>Save</a:t>
          </a:r>
          <a:r>
            <a:rPr lang="en-US" sz="1600" b="0" i="0" kern="1200"/>
            <a:t> to save the new disk configuration for the VM.</a:t>
          </a:r>
          <a:endParaRPr lang="en-US" sz="1600" kern="1200"/>
        </a:p>
        <a:p>
          <a:pPr marL="171450" lvl="1" indent="-171450" algn="l" defTabSz="711200">
            <a:lnSpc>
              <a:spcPct val="90000"/>
            </a:lnSpc>
            <a:spcBef>
              <a:spcPct val="0"/>
            </a:spcBef>
            <a:spcAft>
              <a:spcPct val="20000"/>
            </a:spcAft>
            <a:buChar char="•"/>
          </a:pPr>
          <a:r>
            <a:rPr lang="en-US" sz="1600" b="0" i="0" kern="1200" dirty="0"/>
            <a:t>After Azure creates the disk and attaches it to the virtual machine, the new disk is listed in the virtual machine's disk settings under </a:t>
          </a:r>
          <a:r>
            <a:rPr lang="en-US" sz="1600" b="1" i="0" kern="1200" dirty="0"/>
            <a:t>Data disks</a:t>
          </a:r>
          <a:r>
            <a:rPr lang="en-US" sz="1600" b="0" i="0" kern="1200" dirty="0"/>
            <a:t>.</a:t>
          </a:r>
          <a:endParaRPr lang="en-US" sz="1600" kern="1200" dirty="0"/>
        </a:p>
      </dsp:txBody>
      <dsp:txXfrm>
        <a:off x="0" y="495551"/>
        <a:ext cx="5153307" cy="40903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BBD06-123D-46B4-A364-582F6F97A638}">
      <dsp:nvSpPr>
        <dsp:cNvPr id="0" name=""/>
        <dsp:cNvSpPr/>
      </dsp:nvSpPr>
      <dsp:spPr>
        <a:xfrm>
          <a:off x="2256823" y="846"/>
          <a:ext cx="9027295" cy="867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155" tIns="220356" rIns="175155" bIns="220356" numCol="1" spcCol="1270" anchor="t" anchorCtr="0">
          <a:noAutofit/>
        </a:bodyPr>
        <a:lstStyle/>
        <a:p>
          <a:pPr marL="0" lvl="0" indent="0" algn="l" defTabSz="577850">
            <a:lnSpc>
              <a:spcPct val="90000"/>
            </a:lnSpc>
            <a:spcBef>
              <a:spcPct val="0"/>
            </a:spcBef>
            <a:spcAft>
              <a:spcPct val="35000"/>
            </a:spcAft>
            <a:buNone/>
          </a:pPr>
          <a:r>
            <a:rPr lang="en-US" sz="1300" kern="1200"/>
            <a:t>You can create a host pool and its session host virtual machines using the Azure Marketplace offering . </a:t>
          </a:r>
        </a:p>
        <a:p>
          <a:pPr marL="57150" lvl="1" indent="-57150" algn="l" defTabSz="444500">
            <a:lnSpc>
              <a:spcPct val="90000"/>
            </a:lnSpc>
            <a:spcBef>
              <a:spcPct val="0"/>
            </a:spcBef>
            <a:spcAft>
              <a:spcPct val="15000"/>
            </a:spcAft>
            <a:buChar char="•"/>
          </a:pPr>
          <a:r>
            <a:rPr lang="en-US" sz="1000" kern="1200"/>
            <a:t>Virtual machines created this way automatically have the license applied.</a:t>
          </a:r>
        </a:p>
      </dsp:txBody>
      <dsp:txXfrm>
        <a:off x="2256823" y="846"/>
        <a:ext cx="9027295" cy="867545"/>
      </dsp:txXfrm>
    </dsp:sp>
    <dsp:sp modelId="{7E21274E-76D6-4A27-80A5-0BA8801786D4}">
      <dsp:nvSpPr>
        <dsp:cNvPr id="0" name=""/>
        <dsp:cNvSpPr/>
      </dsp:nvSpPr>
      <dsp:spPr>
        <a:xfrm>
          <a:off x="0" y="846"/>
          <a:ext cx="2256823" cy="867545"/>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424" tIns="85694" rIns="119424" bIns="85694" numCol="1" spcCol="1270" anchor="ctr" anchorCtr="0">
          <a:noAutofit/>
        </a:bodyPr>
        <a:lstStyle/>
        <a:p>
          <a:pPr marL="0" lvl="0" indent="0" algn="ctr" defTabSz="755650">
            <a:lnSpc>
              <a:spcPct val="90000"/>
            </a:lnSpc>
            <a:spcBef>
              <a:spcPct val="0"/>
            </a:spcBef>
            <a:spcAft>
              <a:spcPct val="35000"/>
            </a:spcAft>
            <a:buNone/>
          </a:pPr>
          <a:r>
            <a:rPr lang="en-US" sz="1700" kern="1200"/>
            <a:t>Create</a:t>
          </a:r>
        </a:p>
      </dsp:txBody>
      <dsp:txXfrm>
        <a:off x="0" y="846"/>
        <a:ext cx="2256823" cy="867545"/>
      </dsp:txXfrm>
    </dsp:sp>
    <dsp:sp modelId="{6A267993-5ABC-450C-90A0-1BEA90BB54DF}">
      <dsp:nvSpPr>
        <dsp:cNvPr id="0" name=""/>
        <dsp:cNvSpPr/>
      </dsp:nvSpPr>
      <dsp:spPr>
        <a:xfrm>
          <a:off x="2256823" y="920444"/>
          <a:ext cx="9027295" cy="867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155" tIns="220356" rIns="175155" bIns="220356" numCol="1" spcCol="1270" anchor="t" anchorCtr="0">
          <a:noAutofit/>
        </a:bodyPr>
        <a:lstStyle/>
        <a:p>
          <a:pPr marL="0" lvl="0" indent="0" algn="l" defTabSz="577850">
            <a:lnSpc>
              <a:spcPct val="90000"/>
            </a:lnSpc>
            <a:spcBef>
              <a:spcPct val="0"/>
            </a:spcBef>
            <a:spcAft>
              <a:spcPct val="35000"/>
            </a:spcAft>
            <a:buNone/>
          </a:pPr>
          <a:r>
            <a:rPr lang="en-US" sz="1300" kern="1200"/>
            <a:t>You can create a host pool and its session host virtual machines using the GitHub Azure Resource Manager template . </a:t>
          </a:r>
        </a:p>
        <a:p>
          <a:pPr marL="57150" lvl="1" indent="-57150" algn="l" defTabSz="444500">
            <a:lnSpc>
              <a:spcPct val="90000"/>
            </a:lnSpc>
            <a:spcBef>
              <a:spcPct val="0"/>
            </a:spcBef>
            <a:spcAft>
              <a:spcPct val="15000"/>
            </a:spcAft>
            <a:buChar char="•"/>
          </a:pPr>
          <a:r>
            <a:rPr lang="en-US" sz="1000" kern="1200"/>
            <a:t>Virtual machines created this way automatically have the license applied.</a:t>
          </a:r>
        </a:p>
      </dsp:txBody>
      <dsp:txXfrm>
        <a:off x="2256823" y="920444"/>
        <a:ext cx="9027295" cy="867545"/>
      </dsp:txXfrm>
    </dsp:sp>
    <dsp:sp modelId="{3D3E29D9-C00C-4DBB-940A-9F71AE725711}">
      <dsp:nvSpPr>
        <dsp:cNvPr id="0" name=""/>
        <dsp:cNvSpPr/>
      </dsp:nvSpPr>
      <dsp:spPr>
        <a:xfrm>
          <a:off x="0" y="920444"/>
          <a:ext cx="2256823" cy="867545"/>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424" tIns="85694" rIns="119424" bIns="85694" numCol="1" spcCol="1270" anchor="ctr" anchorCtr="0">
          <a:noAutofit/>
        </a:bodyPr>
        <a:lstStyle/>
        <a:p>
          <a:pPr marL="0" lvl="0" indent="0" algn="ctr" defTabSz="755650">
            <a:lnSpc>
              <a:spcPct val="90000"/>
            </a:lnSpc>
            <a:spcBef>
              <a:spcPct val="0"/>
            </a:spcBef>
            <a:spcAft>
              <a:spcPct val="35000"/>
            </a:spcAft>
            <a:buNone/>
          </a:pPr>
          <a:r>
            <a:rPr lang="en-US" sz="1700" kern="1200"/>
            <a:t>Create</a:t>
          </a:r>
        </a:p>
      </dsp:txBody>
      <dsp:txXfrm>
        <a:off x="0" y="920444"/>
        <a:ext cx="2256823" cy="867545"/>
      </dsp:txXfrm>
    </dsp:sp>
    <dsp:sp modelId="{C9916399-08A5-4546-BB98-974A9A1C87E0}">
      <dsp:nvSpPr>
        <dsp:cNvPr id="0" name=""/>
        <dsp:cNvSpPr/>
      </dsp:nvSpPr>
      <dsp:spPr>
        <a:xfrm>
          <a:off x="2256823" y="1840042"/>
          <a:ext cx="9027295" cy="867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155" tIns="220356" rIns="175155" bIns="220356" numCol="1" spcCol="1270" anchor="ctr" anchorCtr="0">
          <a:noAutofit/>
        </a:bodyPr>
        <a:lstStyle/>
        <a:p>
          <a:pPr marL="0" lvl="0" indent="0" algn="l" defTabSz="577850">
            <a:lnSpc>
              <a:spcPct val="90000"/>
            </a:lnSpc>
            <a:spcBef>
              <a:spcPct val="0"/>
            </a:spcBef>
            <a:spcAft>
              <a:spcPct val="35000"/>
            </a:spcAft>
            <a:buNone/>
          </a:pPr>
          <a:r>
            <a:rPr lang="en-US" sz="1300" kern="1200"/>
            <a:t>You can apply a license to an existing session host virtual machine. </a:t>
          </a:r>
        </a:p>
      </dsp:txBody>
      <dsp:txXfrm>
        <a:off x="2256823" y="1840042"/>
        <a:ext cx="9027295" cy="867545"/>
      </dsp:txXfrm>
    </dsp:sp>
    <dsp:sp modelId="{053E09A0-6BB0-4EC1-BF32-CF2A6E58DE90}">
      <dsp:nvSpPr>
        <dsp:cNvPr id="0" name=""/>
        <dsp:cNvSpPr/>
      </dsp:nvSpPr>
      <dsp:spPr>
        <a:xfrm>
          <a:off x="0" y="1840042"/>
          <a:ext cx="2256823" cy="867545"/>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424" tIns="85694" rIns="119424" bIns="85694" numCol="1" spcCol="1270" anchor="ctr" anchorCtr="0">
          <a:noAutofit/>
        </a:bodyPr>
        <a:lstStyle/>
        <a:p>
          <a:pPr marL="0" lvl="0" indent="0" algn="ctr" defTabSz="755650">
            <a:lnSpc>
              <a:spcPct val="90000"/>
            </a:lnSpc>
            <a:spcBef>
              <a:spcPct val="0"/>
            </a:spcBef>
            <a:spcAft>
              <a:spcPct val="35000"/>
            </a:spcAft>
            <a:buNone/>
          </a:pPr>
          <a:r>
            <a:rPr lang="en-US" sz="1700" kern="1200"/>
            <a:t>Apply</a:t>
          </a:r>
        </a:p>
      </dsp:txBody>
      <dsp:txXfrm>
        <a:off x="0" y="1840042"/>
        <a:ext cx="2256823" cy="8675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008BC-FD10-470B-B518-1E2917251908}">
      <dsp:nvSpPr>
        <dsp:cNvPr id="0" name=""/>
        <dsp:cNvSpPr/>
      </dsp:nvSpPr>
      <dsp:spPr>
        <a:xfrm>
          <a:off x="0" y="14020"/>
          <a:ext cx="11284119" cy="6177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The configurations supported with Azure AD-joined VMs:</a:t>
          </a:r>
          <a:endParaRPr lang="en-US" sz="2400" kern="1200"/>
        </a:p>
      </dsp:txBody>
      <dsp:txXfrm>
        <a:off x="30157" y="44177"/>
        <a:ext cx="11223805" cy="557445"/>
      </dsp:txXfrm>
    </dsp:sp>
    <dsp:sp modelId="{26F75005-BCCA-4037-A70D-1B22057DA7AD}">
      <dsp:nvSpPr>
        <dsp:cNvPr id="0" name=""/>
        <dsp:cNvSpPr/>
      </dsp:nvSpPr>
      <dsp:spPr>
        <a:xfrm>
          <a:off x="0" y="631780"/>
          <a:ext cx="1128411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27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a:t>Personal desktops with local user profiles.</a:t>
          </a:r>
          <a:endParaRPr lang="en-US" sz="1900" kern="1200"/>
        </a:p>
        <a:p>
          <a:pPr marL="171450" lvl="1" indent="-171450" algn="l" defTabSz="844550">
            <a:lnSpc>
              <a:spcPct val="90000"/>
            </a:lnSpc>
            <a:spcBef>
              <a:spcPct val="0"/>
            </a:spcBef>
            <a:spcAft>
              <a:spcPct val="20000"/>
            </a:spcAft>
            <a:buChar char="•"/>
          </a:pPr>
          <a:r>
            <a:rPr lang="en-US" sz="1900" b="0" i="0" kern="1200"/>
            <a:t>Pooled desktops used as a jump box. In this configuration, users first access the Azure Virtual Desktop VM before connecting to a different PC on the network. Users shouldn't save data on the VM.</a:t>
          </a:r>
          <a:endParaRPr lang="en-US" sz="1900" kern="1200"/>
        </a:p>
        <a:p>
          <a:pPr marL="171450" lvl="1" indent="-171450" algn="l" defTabSz="844550">
            <a:lnSpc>
              <a:spcPct val="90000"/>
            </a:lnSpc>
            <a:spcBef>
              <a:spcPct val="0"/>
            </a:spcBef>
            <a:spcAft>
              <a:spcPct val="20000"/>
            </a:spcAft>
            <a:buChar char="•"/>
          </a:pPr>
          <a:r>
            <a:rPr lang="en-US" sz="1900" b="0" i="0" kern="1200"/>
            <a:t>Pooled desktops or apps where users don't need to save data on the VM.</a:t>
          </a:r>
          <a:endParaRPr lang="en-US" sz="1900" kern="1200"/>
        </a:p>
      </dsp:txBody>
      <dsp:txXfrm>
        <a:off x="0" y="631780"/>
        <a:ext cx="11284119" cy="16394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C5206-4D9F-4AD2-92BB-2CE76FC5B745}">
      <dsp:nvSpPr>
        <dsp:cNvPr id="0" name=""/>
        <dsp:cNvSpPr/>
      </dsp:nvSpPr>
      <dsp:spPr>
        <a:xfrm>
          <a:off x="343720" y="1055886"/>
          <a:ext cx="561621" cy="5616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3247" r="3247"/>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275E5-E1B0-420B-B9E9-480419F0AD78}">
      <dsp:nvSpPr>
        <dsp:cNvPr id="0" name=""/>
        <dsp:cNvSpPr/>
      </dsp:nvSpPr>
      <dsp:spPr>
        <a:xfrm>
          <a:off x="507" y="1900944"/>
          <a:ext cx="1248046" cy="1044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Through a virtual network</a:t>
          </a:r>
          <a:r>
            <a:rPr lang="en-US" sz="1100" b="0" i="0" kern="1200"/>
            <a:t>: Deploy VMs, and several other types of Azure resources to a virtual network</a:t>
          </a:r>
          <a:endParaRPr lang="en-US" sz="1100" kern="1200"/>
        </a:p>
      </dsp:txBody>
      <dsp:txXfrm>
        <a:off x="507" y="1900944"/>
        <a:ext cx="1248046" cy="1044264"/>
      </dsp:txXfrm>
    </dsp:sp>
    <dsp:sp modelId="{809E9BEE-9E06-442F-AC84-7247848CF00D}">
      <dsp:nvSpPr>
        <dsp:cNvPr id="0" name=""/>
        <dsp:cNvSpPr/>
      </dsp:nvSpPr>
      <dsp:spPr>
        <a:xfrm>
          <a:off x="1810175" y="1055886"/>
          <a:ext cx="561621" cy="5616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4110" r="411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829A33-CECD-4DE4-BFC2-F4AC54ACBB58}">
      <dsp:nvSpPr>
        <dsp:cNvPr id="0" name=""/>
        <dsp:cNvSpPr/>
      </dsp:nvSpPr>
      <dsp:spPr>
        <a:xfrm>
          <a:off x="1466963" y="1900944"/>
          <a:ext cx="1248046" cy="1044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a virtual network service endpoint: </a:t>
          </a:r>
          <a:r>
            <a:rPr lang="en-US" sz="1100" b="0" i="0" kern="1200"/>
            <a:t>Extend your virtual network private address space and the identity of your virtual network to Azure service resources over a direct connection.</a:t>
          </a:r>
          <a:endParaRPr lang="en-US" sz="1100" kern="1200"/>
        </a:p>
      </dsp:txBody>
      <dsp:txXfrm>
        <a:off x="1466963" y="1900944"/>
        <a:ext cx="1248046" cy="1044264"/>
      </dsp:txXfrm>
    </dsp:sp>
    <dsp:sp modelId="{F7D3175E-6794-4D91-B125-C990FEC8BFFA}">
      <dsp:nvSpPr>
        <dsp:cNvPr id="0" name=""/>
        <dsp:cNvSpPr/>
      </dsp:nvSpPr>
      <dsp:spPr>
        <a:xfrm>
          <a:off x="3276631" y="1055886"/>
          <a:ext cx="561621" cy="5616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125" b="3125"/>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BE0A89-7EA0-4350-B8F3-FD3B8F9882D3}">
      <dsp:nvSpPr>
        <dsp:cNvPr id="0" name=""/>
        <dsp:cNvSpPr/>
      </dsp:nvSpPr>
      <dsp:spPr>
        <a:xfrm>
          <a:off x="2933418" y="1900944"/>
          <a:ext cx="1248046" cy="1044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Through VNet Peering: </a:t>
          </a:r>
          <a:r>
            <a:rPr lang="en-US" sz="1100" kern="1200"/>
            <a:t>C</a:t>
          </a:r>
          <a:r>
            <a:rPr lang="en-US" sz="1100" b="0" i="0" kern="1200"/>
            <a:t>onnect virtual networks to each other, enabling resources in either virtual network to communicate with each other, using virtual network peering</a:t>
          </a:r>
          <a:endParaRPr lang="en-US" sz="1100" kern="1200"/>
        </a:p>
      </dsp:txBody>
      <dsp:txXfrm>
        <a:off x="2933418" y="1900944"/>
        <a:ext cx="1248046" cy="10442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244CC-5C64-4940-9393-75219CE8DC21}">
      <dsp:nvSpPr>
        <dsp:cNvPr id="0" name=""/>
        <dsp:cNvSpPr/>
      </dsp:nvSpPr>
      <dsp:spPr>
        <a:xfrm>
          <a:off x="0" y="206"/>
          <a:ext cx="1115355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E0EA10-EB4E-44D5-9561-7DDB082757FD}">
      <dsp:nvSpPr>
        <dsp:cNvPr id="0" name=""/>
        <dsp:cNvSpPr/>
      </dsp:nvSpPr>
      <dsp:spPr>
        <a:xfrm>
          <a:off x="0" y="206"/>
          <a:ext cx="11153553" cy="337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i="0" kern="1200" baseline="0"/>
            <a:t>1. When authenticated in Azure Active Directory, a token is returned to the Remote Desktop Services client.</a:t>
          </a:r>
          <a:endParaRPr lang="en-US" sz="1400" kern="1200"/>
        </a:p>
      </dsp:txBody>
      <dsp:txXfrm>
        <a:off x="0" y="206"/>
        <a:ext cx="11153553" cy="337988"/>
      </dsp:txXfrm>
    </dsp:sp>
    <dsp:sp modelId="{FFED33DE-5B86-4080-82AD-66CDAAA7FD29}">
      <dsp:nvSpPr>
        <dsp:cNvPr id="0" name=""/>
        <dsp:cNvSpPr/>
      </dsp:nvSpPr>
      <dsp:spPr>
        <a:xfrm>
          <a:off x="0" y="338194"/>
          <a:ext cx="1115355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72995-8F95-4B96-8E6B-7D1846DED455}">
      <dsp:nvSpPr>
        <dsp:cNvPr id="0" name=""/>
        <dsp:cNvSpPr/>
      </dsp:nvSpPr>
      <dsp:spPr>
        <a:xfrm>
          <a:off x="0" y="338194"/>
          <a:ext cx="11153553" cy="337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i="0" kern="1200" baseline="0"/>
            <a:t>2. The gateway checks the token with the connection broker.</a:t>
          </a:r>
          <a:endParaRPr lang="en-US" sz="1400" kern="1200"/>
        </a:p>
      </dsp:txBody>
      <dsp:txXfrm>
        <a:off x="0" y="338194"/>
        <a:ext cx="11153553" cy="337988"/>
      </dsp:txXfrm>
    </dsp:sp>
    <dsp:sp modelId="{E473579C-9DDA-445D-BC4C-E46FA634EA77}">
      <dsp:nvSpPr>
        <dsp:cNvPr id="0" name=""/>
        <dsp:cNvSpPr/>
      </dsp:nvSpPr>
      <dsp:spPr>
        <a:xfrm>
          <a:off x="0" y="676183"/>
          <a:ext cx="1115355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94ED6B-814A-4164-9FEE-5F4AD936EC32}">
      <dsp:nvSpPr>
        <dsp:cNvPr id="0" name=""/>
        <dsp:cNvSpPr/>
      </dsp:nvSpPr>
      <dsp:spPr>
        <a:xfrm>
          <a:off x="0" y="676183"/>
          <a:ext cx="11153553" cy="337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i="0" kern="1200" baseline="0"/>
            <a:t>3. The broker queries the Azure SQL database for resources assigned to the user.</a:t>
          </a:r>
          <a:endParaRPr lang="en-US" sz="1400" kern="1200"/>
        </a:p>
      </dsp:txBody>
      <dsp:txXfrm>
        <a:off x="0" y="676183"/>
        <a:ext cx="11153553" cy="337988"/>
      </dsp:txXfrm>
    </dsp:sp>
    <dsp:sp modelId="{1D848395-30AE-4D89-870E-D1FC192243EF}">
      <dsp:nvSpPr>
        <dsp:cNvPr id="0" name=""/>
        <dsp:cNvSpPr/>
      </dsp:nvSpPr>
      <dsp:spPr>
        <a:xfrm>
          <a:off x="0" y="1014171"/>
          <a:ext cx="1115355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7A427-613B-400A-BE76-A988D9C1D595}">
      <dsp:nvSpPr>
        <dsp:cNvPr id="0" name=""/>
        <dsp:cNvSpPr/>
      </dsp:nvSpPr>
      <dsp:spPr>
        <a:xfrm>
          <a:off x="0" y="1014171"/>
          <a:ext cx="11153553" cy="337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i="0" kern="1200" baseline="0"/>
            <a:t>4. The gateway and the broker select the session host for the connected client.</a:t>
          </a:r>
          <a:endParaRPr lang="en-US" sz="1400" kern="1200"/>
        </a:p>
      </dsp:txBody>
      <dsp:txXfrm>
        <a:off x="0" y="1014171"/>
        <a:ext cx="11153553" cy="337988"/>
      </dsp:txXfrm>
    </dsp:sp>
    <dsp:sp modelId="{23985ED9-2267-4EFB-8CC5-83CDD18C6EDE}">
      <dsp:nvSpPr>
        <dsp:cNvPr id="0" name=""/>
        <dsp:cNvSpPr/>
      </dsp:nvSpPr>
      <dsp:spPr>
        <a:xfrm>
          <a:off x="0" y="1352160"/>
          <a:ext cx="1115355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F5871-2BBA-4ED8-B54D-03DB533FA8C3}">
      <dsp:nvSpPr>
        <dsp:cNvPr id="0" name=""/>
        <dsp:cNvSpPr/>
      </dsp:nvSpPr>
      <dsp:spPr>
        <a:xfrm>
          <a:off x="0" y="1352160"/>
          <a:ext cx="11153553" cy="337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i="0" kern="1200" baseline="0"/>
            <a:t>5. The session host creates a reverse connection to the client by using the Azure Virtual Desktop gateway.</a:t>
          </a:r>
          <a:endParaRPr lang="en-US" sz="1400" kern="1200"/>
        </a:p>
      </dsp:txBody>
      <dsp:txXfrm>
        <a:off x="0" y="1352160"/>
        <a:ext cx="11153553" cy="3379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A91B4-2806-4F01-A941-7AAA355B31F0}">
      <dsp:nvSpPr>
        <dsp:cNvPr id="0" name=""/>
        <dsp:cNvSpPr/>
      </dsp:nvSpPr>
      <dsp:spPr>
        <a:xfrm>
          <a:off x="4517" y="0"/>
          <a:ext cx="9242621" cy="197746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066800">
            <a:lnSpc>
              <a:spcPct val="90000"/>
            </a:lnSpc>
            <a:spcBef>
              <a:spcPct val="0"/>
            </a:spcBef>
            <a:spcAft>
              <a:spcPct val="35000"/>
            </a:spcAft>
            <a:buNone/>
          </a:pPr>
          <a:r>
            <a:rPr lang="en-US" sz="2400" b="0" i="0" kern="1200"/>
            <a:t>In an Azure Virtual Desktop deployment, MSIX app attach can:</a:t>
          </a:r>
          <a:endParaRPr lang="en-US" sz="2400" kern="1200"/>
        </a:p>
        <a:p>
          <a:pPr marL="171450" lvl="1" indent="-171450" algn="l" defTabSz="844550">
            <a:lnSpc>
              <a:spcPct val="90000"/>
            </a:lnSpc>
            <a:spcBef>
              <a:spcPct val="0"/>
            </a:spcBef>
            <a:spcAft>
              <a:spcPct val="15000"/>
            </a:spcAft>
            <a:buChar char="•"/>
          </a:pPr>
          <a:r>
            <a:rPr lang="en-US" sz="1900" b="0" i="0" kern="1200"/>
            <a:t>Create separation between user data, the OS, and apps by using MSIX containers.</a:t>
          </a:r>
          <a:endParaRPr lang="en-US" sz="1900" kern="1200"/>
        </a:p>
        <a:p>
          <a:pPr marL="171450" lvl="1" indent="-171450" algn="l" defTabSz="844550">
            <a:lnSpc>
              <a:spcPct val="90000"/>
            </a:lnSpc>
            <a:spcBef>
              <a:spcPct val="0"/>
            </a:spcBef>
            <a:spcAft>
              <a:spcPct val="15000"/>
            </a:spcAft>
            <a:buChar char="•"/>
          </a:pPr>
          <a:r>
            <a:rPr lang="en-US" sz="1900" b="0" i="0" kern="1200"/>
            <a:t>Remove the need for repackaging when delivering applications dynamically.</a:t>
          </a:r>
          <a:endParaRPr lang="en-US" sz="1900" kern="1200"/>
        </a:p>
        <a:p>
          <a:pPr marL="171450" lvl="1" indent="-171450" algn="l" defTabSz="844550">
            <a:lnSpc>
              <a:spcPct val="90000"/>
            </a:lnSpc>
            <a:spcBef>
              <a:spcPct val="0"/>
            </a:spcBef>
            <a:spcAft>
              <a:spcPct val="15000"/>
            </a:spcAft>
            <a:buChar char="•"/>
          </a:pPr>
          <a:r>
            <a:rPr lang="en-US" sz="1900" b="0" i="0" kern="1200"/>
            <a:t>Reduce the time it takes for a user to sign in.</a:t>
          </a:r>
          <a:endParaRPr lang="en-US" sz="1900" kern="1200"/>
        </a:p>
      </dsp:txBody>
      <dsp:txXfrm>
        <a:off x="4517" y="0"/>
        <a:ext cx="9242621" cy="19774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microsoft.com/en-us/research/publication/urcp-universal-rate-control-protocol-for-real-time-communication-applications/"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azure/virtual-desktop/rdp-bandwidth#limit-network-bandwidth-use-with-throttle-rate" TargetMode="External"/><Relationship Id="rId4" Type="http://schemas.openxmlformats.org/officeDocument/2006/relationships/hyperlink" Target="https://docs.microsoft.com/en-us/azure/virtual-desktop/rdp-quality-of-service-qo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network-watch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azure/virtual-desktop/create-host-pools-azure-marketplace"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docs.microsoft.com/azure/virtual-desktop/create-host-pools-powershell" TargetMode="External"/><Relationship Id="rId4" Type="http://schemas.openxmlformats.org/officeDocument/2006/relationships/hyperlink" Target="https://docs.microsoft.com/azure/virtual-desktop/virtual-desktop-fall-2019/create-host-pools-arm-templat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azure/virtual-machines/windows/create-vm-generalized-managed"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ka.ms/azmonwvdi"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azure/active-directory/hybrid/whatis-phs"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s://docs.microsoft.com/azure/active-directory/hybrid/whatis-fed" TargetMode="External"/><Relationship Id="rId4" Type="http://schemas.openxmlformats.org/officeDocument/2006/relationships/hyperlink" Target="https://docs.microsoft.com/azure/active-directory/hybrid/how-to-connect-pta"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fslogix/fslogix-storage-config-ht"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github.com/"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github.com/The-Virtual-Desktop-Team/Virtual-Desktop-Optimization-Tool"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8" Type="http://schemas.openxmlformats.org/officeDocument/2006/relationships/hyperlink" Target="https://github.com/MicrosoftDocs/azure-docs/blob/main/articles/virtual-desktop/create-fslogix-profile-container.md#make-sure-users-can-access-the-azure-netapp-file-share" TargetMode="External"/><Relationship Id="rId3" Type="http://schemas.openxmlformats.org/officeDocument/2006/relationships/hyperlink" Target="https://github.com/MicrosoftDocs/azure-docs/blob/main/articles/virtual-desktop/create-fslogix-profile-container.md#set-up-your-azure-netapp-files-account" TargetMode="External"/><Relationship Id="rId7" Type="http://schemas.openxmlformats.org/officeDocument/2006/relationships/hyperlink" Target="https://github.com/MicrosoftDocs/azure-docs/blob/main/articles/virtual-desktop/create-fslogix-profile-container.md#configure-volume-access-parameters" TargetMode="External"/><Relationship Id="rId2" Type="http://schemas.openxmlformats.org/officeDocument/2006/relationships/slide" Target="../slides/slide106.xml"/><Relationship Id="rId1" Type="http://schemas.openxmlformats.org/officeDocument/2006/relationships/notesMaster" Target="../notesMasters/notesMaster1.xml"/><Relationship Id="rId6" Type="http://schemas.openxmlformats.org/officeDocument/2006/relationships/hyperlink" Target="https://github.com/MicrosoftDocs/azure-docs/blob/main/articles/virtual-desktop/create-fslogix-profile-container.md#create-a-new-volume" TargetMode="External"/><Relationship Id="rId5" Type="http://schemas.openxmlformats.org/officeDocument/2006/relationships/hyperlink" Target="https://github.com/MicrosoftDocs/azure-docs/blob/main/articles/virtual-desktop/create-fslogix-profile-container.md#join-an-active-directory-connection" TargetMode="External"/><Relationship Id="rId4" Type="http://schemas.openxmlformats.org/officeDocument/2006/relationships/hyperlink" Target="https://github.com/MicrosoftDocs/azure-docs/blob/main/articles/azure-netapp-files/azure-netapp-files-set-up-capacity-pool.md"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azure.microsoft.com/services/virtual-desktop/"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docs.microsoft.com/en-us/fslogix/configure-office-container-tutorial" TargetMode="External"/><Relationship Id="rId4" Type="http://schemas.openxmlformats.org/officeDocument/2006/relationships/hyperlink" Target="https://docs.microsoft.com/en-us/fslogix/configure-profile-container-tutoria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azure/virtual-desktop/teams-on-wvd"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github.com/MicrosoftDocs/azure-docs/blob/master/articles/site-recovery/azure-to-azure-architecture.md"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When using a remote Windows session, your network's available bandwidth greatly impacts the quality of your experience. Different applications and display resolutions require different network configurations, so it's important to make sure your network is configured to meet your needs.</a:t>
            </a:r>
          </a:p>
          <a:p>
            <a:pPr algn="l"/>
            <a:endParaRPr lang="en-US" b="0" i="0" dirty="0">
              <a:effectLst/>
              <a:latin typeface="Segoe UI VSS (Regular)"/>
            </a:endParaRPr>
          </a:p>
          <a:p>
            <a:pPr algn="l"/>
            <a:r>
              <a:rPr lang="en-US" b="0" i="0" dirty="0">
                <a:effectLst/>
                <a:latin typeface="Segoe UI VSS (Regular)"/>
              </a:rPr>
              <a:t>The following recommendations apply to networks with less than 0.1% loss. These recommendations apply regardless of how many sessions you're hosting on your virtual machines (VMs).</a:t>
            </a:r>
          </a:p>
          <a:p>
            <a:pPr algn="l"/>
            <a:endParaRPr lang="en-US" b="1" i="0" dirty="0">
              <a:effectLst/>
              <a:latin typeface="Segoe UI VSS (Regular)"/>
            </a:endParaRPr>
          </a:p>
          <a:p>
            <a:pPr algn="l"/>
            <a:r>
              <a:rPr lang="en-US" b="1" i="0" dirty="0">
                <a:effectLst/>
                <a:latin typeface="Segoe UI VSS (Regular)"/>
              </a:rPr>
              <a:t>Applications</a:t>
            </a:r>
          </a:p>
          <a:p>
            <a:pPr algn="l"/>
            <a:r>
              <a:rPr lang="en-US" b="0" i="0" dirty="0">
                <a:effectLst/>
                <a:latin typeface="Segoe UI VSS (Regular)"/>
              </a:rPr>
              <a:t>The first table lists the minimum recommended bandwidths for a smooth user experience.</a:t>
            </a:r>
          </a:p>
          <a:p>
            <a:pPr algn="l"/>
            <a:r>
              <a:rPr lang="en-US" b="0" i="0" dirty="0">
                <a:effectLst/>
                <a:latin typeface="Segoe UI VSS (Regular)"/>
              </a:rPr>
              <a:t>Keep in mind that the stress put on your network depends on both your app workload's output frame rate and your display resolution. If either the frame rate or display resolution increases, the bandwidth requirement will also rise. For example, a light workload with a high-resolution display requires more available bandwidth than a light workload with regular or low resolution.</a:t>
            </a:r>
          </a:p>
          <a:p>
            <a:pPr algn="l"/>
            <a:endParaRPr lang="en-US" b="0" i="0" dirty="0">
              <a:effectLst/>
              <a:latin typeface="Segoe UI VSS (Regular)"/>
            </a:endParaRPr>
          </a:p>
          <a:p>
            <a:pPr algn="l"/>
            <a:r>
              <a:rPr lang="en-US" b="1" i="0" dirty="0">
                <a:effectLst/>
                <a:latin typeface="Segoe UI VSS (Regular)"/>
              </a:rPr>
              <a:t>Display resolutions</a:t>
            </a:r>
          </a:p>
          <a:p>
            <a:pPr algn="l"/>
            <a:r>
              <a:rPr lang="en-US" b="0" i="0" dirty="0">
                <a:effectLst/>
                <a:latin typeface="Segoe UI VSS (Regular)"/>
              </a:rPr>
              <a:t>Different display resolutions require different available bandwidths. The following table lists the bandwidths we recommend for a smooth user experience at typical display resolutions with a frame rate of 30 frames per second (fps). These recommendations apply to single and multiple user scenarios. Keep in mind that scenarios involving a frame rate under 30 fps, such as reading static text, require less available bandwidth.</a:t>
            </a:r>
          </a:p>
          <a:p>
            <a:pPr algn="l"/>
            <a:endParaRPr lang="en-US" b="0" i="0" dirty="0">
              <a:effectLst/>
              <a:latin typeface="Segoe UI VSS (Regular)"/>
            </a:endParaRPr>
          </a:p>
          <a:p>
            <a:br>
              <a:rPr lang="en-US" dirty="0"/>
            </a:br>
            <a:endParaRPr lang="en-US" b="0" i="0" dirty="0">
              <a:effectLst/>
              <a:latin typeface="Segoe UI VSS (Regular)"/>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80992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Use the </a:t>
            </a:r>
            <a:r>
              <a:rPr lang="en-US" b="0" i="0" u="none" strike="noStrike" dirty="0">
                <a:effectLst/>
                <a:latin typeface="Segoe UI VSS (Regular)"/>
                <a:hlinkClick r:id="rId3"/>
              </a:rPr>
              <a:t>Azure Virtual Desktop Experience Estimator</a:t>
            </a:r>
            <a:r>
              <a:rPr lang="en-US" b="0" i="0" dirty="0">
                <a:effectLst/>
                <a:latin typeface="Segoe UI VSS (Regular)"/>
              </a:rPr>
              <a:t>  to determine the connection round trip time (RTT) from your current location, through the Azure Virtual Desktop service, to each Azure region in which you can deploy virtual machines.</a:t>
            </a:r>
          </a:p>
          <a:p>
            <a:pPr algn="l"/>
            <a:endParaRPr lang="en-US" b="0" i="0" dirty="0">
              <a:effectLst/>
              <a:latin typeface="Segoe UI VSS (Regular)"/>
            </a:endParaRPr>
          </a:p>
          <a:p>
            <a:pPr algn="l"/>
            <a:r>
              <a:rPr lang="en-US" b="0" i="0" dirty="0">
                <a:effectLst/>
                <a:latin typeface="Segoe UI VSS (Regular)"/>
              </a:rPr>
              <a:t>The highlighted Azure region is the one with the lowest connection RTT from your current location. The times displayed are estimates intended to help assess end user experience quality for your Azure Virtual Desktop deployment. The actual experience will vary depending on network conditions, end user device, and the configuration of the deployed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installed, the client can be launched from the Start menu by searching for </a:t>
            </a:r>
            <a:r>
              <a:rPr lang="en-US" b="1" i="0" dirty="0">
                <a:solidFill>
                  <a:srgbClr val="000000"/>
                </a:solidFill>
                <a:effectLst/>
                <a:latin typeface="Times New Roman" panose="02020603050405020304" pitchFamily="18" charset="0"/>
              </a:rPr>
              <a:t>Remote Desktop</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Azure Virtual Desktop doesn't support the RemoteApp and Desktop Connections (RADC) client or the Remote Desktop Connection (MSTSC) client.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supports two load-balancing methods. Each method determines which session host will host a user's session when they connect to a resource in a host pool.</a:t>
            </a:r>
          </a:p>
          <a:p>
            <a:pPr algn="l"/>
            <a:r>
              <a:rPr lang="en-US" b="0" i="0" dirty="0">
                <a:effectLst/>
                <a:latin typeface="Segoe UI VSS (Regular)"/>
              </a:rPr>
              <a:t>The following load-balancing methods are available in Azure Virtual Desktop:</a:t>
            </a:r>
          </a:p>
          <a:p>
            <a:pPr algn="l"/>
            <a:endParaRPr lang="en-US" b="0" i="0" dirty="0">
              <a:effectLst/>
              <a:latin typeface="Segoe UI VSS (Regular)"/>
            </a:endParaRPr>
          </a:p>
          <a:p>
            <a:pPr algn="l">
              <a:buFont typeface="Arial" panose="020B0604020202020204" pitchFamily="34" charset="0"/>
              <a:buNone/>
            </a:pPr>
            <a:endParaRPr lang="en-US" b="0" i="0" dirty="0">
              <a:effectLst/>
              <a:latin typeface="Segoe UI VSS (Regular)"/>
            </a:endParaRPr>
          </a:p>
          <a:p>
            <a:pPr algn="l"/>
            <a:r>
              <a:rPr lang="en-US" b="0" i="0" dirty="0">
                <a:effectLst/>
                <a:latin typeface="Segoe UI VSS (Regular)"/>
              </a:rPr>
              <a:t>Each host pool can only configure one type of load-balancing specific to it. However, both load-balancing methods share the following behaviors no matter which host pool they're in:</a:t>
            </a:r>
          </a:p>
          <a:p>
            <a:pPr algn="l">
              <a:buFont typeface="Arial" panose="020B0604020202020204" pitchFamily="34" charset="0"/>
              <a:buChar char="•"/>
            </a:pPr>
            <a:r>
              <a:rPr lang="en-US" b="0" i="0" dirty="0">
                <a:effectLst/>
                <a:latin typeface="Segoe UI VSS (Regular)"/>
              </a:rPr>
              <a:t>If a user already has a session in the host pool and is reconnecting to that session, the load balancer will successfully redirect them to the session host with their existing session. This behavior applies even if that session host's </a:t>
            </a:r>
            <a:r>
              <a:rPr lang="en-US" b="1" i="0" dirty="0">
                <a:effectLst/>
                <a:latin typeface="Segoe UI VSS (Regular)"/>
              </a:rPr>
              <a:t>AllowNewConnections</a:t>
            </a:r>
            <a:r>
              <a:rPr lang="en-US" b="0" i="0" dirty="0">
                <a:effectLst/>
                <a:latin typeface="Segoe UI VSS (Regular)"/>
              </a:rPr>
              <a:t> property is set to False.</a:t>
            </a:r>
          </a:p>
          <a:p>
            <a:pPr algn="l">
              <a:buFont typeface="Arial" panose="020B0604020202020204" pitchFamily="34" charset="0"/>
              <a:buChar char="•"/>
            </a:pPr>
            <a:r>
              <a:rPr lang="en-US" b="0" i="0" dirty="0">
                <a:effectLst/>
                <a:latin typeface="Segoe UI VSS (Regular)"/>
              </a:rPr>
              <a:t>If a user doesn't already have a session in the host pool, then the load balancer won't consider session hosts whose </a:t>
            </a:r>
            <a:r>
              <a:rPr lang="en-US" b="1" i="0" dirty="0">
                <a:effectLst/>
                <a:latin typeface="Segoe UI VSS (Regular)"/>
              </a:rPr>
              <a:t>AllowNewConnections</a:t>
            </a:r>
            <a:r>
              <a:rPr lang="en-US" b="0" i="0" dirty="0">
                <a:effectLst/>
                <a:latin typeface="Segoe UI VSS (Regular)"/>
              </a:rPr>
              <a:t> property is set to False during load balancing.</a:t>
            </a:r>
          </a:p>
          <a:p>
            <a:pPr marL="171450" indent="-171450" algn="l">
              <a:buFont typeface="Arial" panose="020B0604020202020204" pitchFamily="34" charset="0"/>
              <a:buChar char="•"/>
            </a:pPr>
            <a:r>
              <a:rPr lang="en-US" b="1" i="0" dirty="0">
                <a:effectLst/>
                <a:latin typeface="Segoe UI VSS (Regular)"/>
              </a:rPr>
              <a:t>Breadth-first load-balancing methodBreadth-first load balancing</a:t>
            </a:r>
            <a:r>
              <a:rPr lang="en-US" b="0" i="0" dirty="0">
                <a:effectLst/>
                <a:latin typeface="Segoe UI VSS (Regular)"/>
              </a:rPr>
              <a:t> allows you to evenly distribute user sessions across the session hosts in a host pool.</a:t>
            </a:r>
          </a:p>
          <a:p>
            <a:pPr marL="171450" indent="-171450" algn="l">
              <a:buFont typeface="Arial" panose="020B0604020202020204" pitchFamily="34" charset="0"/>
              <a:buChar char="•"/>
            </a:pPr>
            <a:r>
              <a:rPr lang="en-US" b="1" i="0" dirty="0">
                <a:effectLst/>
                <a:latin typeface="Segoe UI VSS (Regular)"/>
              </a:rPr>
              <a:t>Depth-first load balancing</a:t>
            </a:r>
            <a:r>
              <a:rPr lang="en-US" b="0" i="0" dirty="0">
                <a:effectLst/>
                <a:latin typeface="Segoe UI VSS (Regular)"/>
              </a:rPr>
              <a:t> allows you to saturate a session host with user sessions in a host pool. Once the first session reaches its session limit threshold, the load balancer directs any new user connections to the next session host in the host pool until it reaches its limit, and so on.</a:t>
            </a:r>
          </a:p>
          <a:p>
            <a:pPr algn="l"/>
            <a:endParaRPr lang="en-US" b="1" i="0" dirty="0">
              <a:effectLst/>
              <a:latin typeface="Segoe UI VSS (Regular)"/>
            </a:endParaRPr>
          </a:p>
          <a:p>
            <a:pPr algn="l"/>
            <a:r>
              <a:rPr lang="en-US" b="0" i="0" dirty="0">
                <a:effectLst/>
                <a:latin typeface="Segoe UI VSS (Regular)"/>
              </a:rPr>
              <a:t>The breadth-first load-balancing method allows you to distribute user connections to optimize for this scenario. This method is ideal for organizations that want to provide the best experience for users connecting to their pooled virtual desktop environment.</a:t>
            </a:r>
          </a:p>
          <a:p>
            <a:pPr algn="l"/>
            <a:endParaRPr lang="en-US" dirty="0"/>
          </a:p>
          <a:p>
            <a:pPr algn="l"/>
            <a:r>
              <a:rPr lang="en-US" b="0" i="0" dirty="0">
                <a:effectLst/>
                <a:latin typeface="Segoe UI VSS (Regular)"/>
              </a:rPr>
              <a:t>The breadth-first method first queries session hosts that allow new connections. The method then selects a session host randomly from half the set of session hosts with the least number of sessions. For example, if there are nine machines with 11, 12, 13, 14, 15, 16, 17, 18, and 19 sessions, a new session you create won't automatically go to the first machine. Instead, it can go to any of the first five machines with the lowest number of sessions (11, 12, 13, 14, 15).</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depth-first method first queries session hosts that allow new connections and haven't gone over their maximum session limit. The method then selects the session host with highest number of sessions. If there's a tie, the method selects the first session host in the query.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depth-first load balancing algorithm distributes sessions to session hosts based on the maximum session host limit. This parameter is required when you use the depth-first load balancing algorithm. For the best possible user experience, make sure to change the maximum session host limit parameter to a number that best suits your environment.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2213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Some Azure Virtual Desktop procedures, such as installing Office on a master VHD image, assume you have elevated access on the VM, whether it's provisioned in Azure or Hyper-V Manager.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As a Global Administrator in Azure Active Directory (Azure AD), you might not have access to all subscriptions and management groups in your directory. Below are methods to elevate access to all subscriptions and management groups.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Why would you need to elevate your access?</a:t>
            </a:r>
          </a:p>
          <a:p>
            <a:pPr algn="l"/>
            <a:r>
              <a:rPr lang="en-US" b="0" i="0" dirty="0">
                <a:solidFill>
                  <a:srgbClr val="000000"/>
                </a:solidFill>
                <a:effectLst/>
                <a:latin typeface="Times New Roman" panose="02020603050405020304" pitchFamily="18" charset="0"/>
              </a:rPr>
              <a:t>Global Administrators should consider the following scenarios for elevating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Regain access to an Azure subscription or management group when a user has lost access.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Grant another user or yourself access to an Azure subscription or management group.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See all Azure subscriptions or management groups in an organization.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Allow an automation app (such as an invoicing or auditing app) to access all Azure subscriptions or management groups.</a:t>
            </a:r>
          </a:p>
          <a:p>
            <a:pPr algn="l"/>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offers multiple storage solutions that you can use to store your FSLogix profile container. This topic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We recommend storing FSLogix profile containers on Azure Files for most of our customers.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Azure Virtual Desktop offers FSLogix profile containers as the recommended user profile solution. FSLogix is designed to roam profiles in remote computing environments, such as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 The user profile is immediately available and appears in the system exactly like a native user profile.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VSS (Regular)"/>
              </a:rPr>
              <a:t>Remote Desktop client for Windows Desktop</a:t>
            </a:r>
          </a:p>
          <a:p>
            <a:pPr algn="l"/>
            <a:r>
              <a:rPr lang="en-US" b="0" i="0" dirty="0">
                <a:effectLst/>
                <a:latin typeface="Segoe UI VSS (Regular)"/>
              </a:rPr>
              <a:t>You use the Remote Desktop client for Windows Desktop to access Windows apps and desktops remotely from a different Windows device.</a:t>
            </a:r>
          </a:p>
          <a:p>
            <a:pPr algn="l"/>
            <a:endParaRPr lang="en-US" b="0" i="0" dirty="0">
              <a:effectLst/>
              <a:latin typeface="Segoe UI VSS (Regular)"/>
            </a:endParaRPr>
          </a:p>
          <a:p>
            <a:pPr algn="l"/>
            <a:r>
              <a:rPr lang="en-US" b="1" i="0" dirty="0">
                <a:effectLst/>
                <a:latin typeface="Segoe UI VSS (Regular)"/>
              </a:rPr>
              <a:t>NOTE</a:t>
            </a:r>
            <a:r>
              <a:rPr lang="en-US" b="0" i="0" dirty="0">
                <a:effectLst/>
                <a:latin typeface="Segoe UI VSS (Regular)"/>
              </a:rPr>
              <a:t>: This topic is </a:t>
            </a:r>
            <a:r>
              <a:rPr lang="en-US" b="1" i="0" dirty="0">
                <a:effectLst/>
                <a:latin typeface="Segoe UI VSS (Regular)"/>
              </a:rPr>
              <a:t>not</a:t>
            </a:r>
            <a:r>
              <a:rPr lang="en-US" b="0" i="0" dirty="0">
                <a:effectLst/>
                <a:latin typeface="Segoe UI VSS (Regular)"/>
              </a:rPr>
              <a:t> intended for the Remote Desktop Connection (MSTSC) client that ships with Windows. This topic is for the new Remote Desktop (MSRDC) client.</a:t>
            </a:r>
          </a:p>
          <a:p>
            <a:pPr algn="l"/>
            <a:endParaRPr lang="en-US" b="0" i="0" dirty="0">
              <a:effectLst/>
              <a:latin typeface="Segoe UI VSS (Regular)"/>
            </a:endParaRPr>
          </a:p>
          <a:p>
            <a:pPr algn="l"/>
            <a:r>
              <a:rPr lang="en-US" b="0" i="0" dirty="0">
                <a:effectLst/>
                <a:latin typeface="Segoe UI VSS (Regular)"/>
              </a:rPr>
              <a:t>The Remote Desktop client (MSRDC) supports:</a:t>
            </a:r>
          </a:p>
          <a:p>
            <a:pPr marL="171450" indent="-171450" algn="l">
              <a:buFont typeface="Arial" panose="020B0604020202020204" pitchFamily="34" charset="0"/>
              <a:buChar char="•"/>
            </a:pPr>
            <a:r>
              <a:rPr lang="en-US" b="0" i="0" dirty="0">
                <a:effectLst/>
                <a:latin typeface="Segoe UI VSS (Regular)"/>
              </a:rPr>
              <a:t>Windows 10</a:t>
            </a:r>
          </a:p>
          <a:p>
            <a:pPr marL="171450" indent="-171450" algn="l">
              <a:buFont typeface="Arial" panose="020B0604020202020204" pitchFamily="34" charset="0"/>
              <a:buChar char="•"/>
            </a:pPr>
            <a:r>
              <a:rPr lang="en-US" b="0" i="0" dirty="0">
                <a:effectLst/>
                <a:latin typeface="Segoe UI VSS (Regular)"/>
              </a:rPr>
              <a:t>Windows 10 IoT Enterprise</a:t>
            </a:r>
          </a:p>
          <a:p>
            <a:pPr marL="171450" indent="-171450" algn="l">
              <a:buFont typeface="Arial" panose="020B0604020202020204" pitchFamily="34" charset="0"/>
              <a:buChar char="•"/>
            </a:pPr>
            <a:r>
              <a:rPr lang="en-US" b="0" i="0" dirty="0">
                <a:effectLst/>
                <a:latin typeface="Segoe UI VSS (Regular)"/>
              </a:rPr>
              <a:t>Windows 7 client devices</a:t>
            </a:r>
          </a:p>
          <a:p>
            <a:pPr algn="l"/>
            <a:endParaRPr lang="en-US" b="1" i="0" dirty="0">
              <a:effectLst/>
              <a:latin typeface="Segoe UI VSS (Regular)"/>
            </a:endParaRPr>
          </a:p>
          <a:p>
            <a:pPr algn="l"/>
            <a:r>
              <a:rPr lang="en-US" b="0" i="0" dirty="0">
                <a:effectLst/>
                <a:latin typeface="Segoe UI VSS (Regular)"/>
              </a:rPr>
              <a:t>Choose the client that matches the version of Windows.</a:t>
            </a:r>
          </a:p>
          <a:p>
            <a:pPr algn="l">
              <a:buFont typeface="Arial" panose="020B0604020202020204" pitchFamily="34" charset="0"/>
              <a:buChar char="•"/>
            </a:pPr>
            <a:r>
              <a:rPr lang="en-US" b="0" i="0" u="none" strike="noStrike" dirty="0">
                <a:effectLst/>
                <a:latin typeface="Segoe UI VSS (Regular)"/>
                <a:hlinkClick r:id="rId3"/>
              </a:rPr>
              <a:t>Windows 64-bit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4"/>
              </a:rPr>
              <a:t>Windows 32-bit</a:t>
            </a:r>
            <a:r>
              <a:rPr lang="en-US" b="0" i="0" dirty="0">
                <a:effectLst/>
                <a:latin typeface="Segoe UI VSS (Regular)"/>
              </a:rPr>
              <a:t> </a:t>
            </a:r>
          </a:p>
          <a:p>
            <a:pPr algn="l">
              <a:buFont typeface="Arial" panose="020B0604020202020204" pitchFamily="34" charset="0"/>
              <a:buChar char="•"/>
            </a:pPr>
            <a:r>
              <a:rPr lang="en-US" b="0" i="0" u="none" strike="noStrike" dirty="0">
                <a:effectLst/>
                <a:latin typeface="Segoe UI VSS (Regular)"/>
                <a:hlinkClick r:id="rId5"/>
              </a:rPr>
              <a:t>Windows ARM64</a:t>
            </a:r>
            <a:r>
              <a:rPr lang="en-US" b="0" i="0" dirty="0">
                <a:effectLst/>
                <a:latin typeface="Segoe UI VSS (Regular)"/>
              </a:rPr>
              <a:t> </a:t>
            </a:r>
          </a:p>
          <a:p>
            <a:pPr algn="l"/>
            <a:endParaRPr lang="en-US" b="0" i="0" dirty="0">
              <a:effectLst/>
              <a:latin typeface="Segoe UI VSS (Regular)"/>
            </a:endParaRPr>
          </a:p>
          <a:p>
            <a:pPr algn="l"/>
            <a:r>
              <a:rPr lang="en-US" b="0" i="0" dirty="0">
                <a:effectLst/>
                <a:latin typeface="Segoe UI VSS (Regular)"/>
              </a:rPr>
              <a:t>You launch it from the Start menu by searching for </a:t>
            </a:r>
            <a:r>
              <a:rPr lang="en-US" b="1" i="0" dirty="0">
                <a:effectLst/>
                <a:latin typeface="Segoe UI VSS (Regular)"/>
              </a:rPr>
              <a:t>Remote Desktop</a:t>
            </a:r>
            <a:r>
              <a:rPr lang="en-US" b="0" i="0" dirty="0">
                <a:effectLst/>
                <a:latin typeface="Segoe UI VSS (Regular)"/>
              </a:rPr>
              <a:t>.</a:t>
            </a:r>
          </a:p>
          <a:p>
            <a:br>
              <a:rPr lang="en-US" dirty="0"/>
            </a:br>
            <a:endParaRPr lang="en-US" b="1" i="0" dirty="0">
              <a:effectLst/>
              <a:latin typeface="Segoe UI" panose="020B0502040204020203" pitchFamily="34" charset="0"/>
            </a:endParaRPr>
          </a:p>
          <a:p>
            <a:pPr algn="l"/>
            <a:r>
              <a:rPr lang="en-US" b="1" i="0" dirty="0">
                <a:effectLst/>
                <a:latin typeface="Segoe UI" panose="020B0502040204020203" pitchFamily="34" charset="0"/>
              </a:rPr>
              <a:t>Workspaces</a:t>
            </a:r>
          </a:p>
          <a:p>
            <a:pPr algn="l"/>
            <a:r>
              <a:rPr lang="en-US" b="0" i="0" dirty="0">
                <a:effectLst/>
                <a:latin typeface="Segoe UI" panose="020B0502040204020203" pitchFamily="34" charset="0"/>
              </a:rPr>
              <a:t>Get the list of managed resources you can access, such as apps and desktops, by subscribing to the Workspace your admin provided you. When you subscribe, the resources become available on your local PC. The Windows Desktop client currently supports resources published from Azure Virtual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diagram in the slide shows an Azure Virtual Desktop workspace with two host pools.</a:t>
            </a:r>
          </a:p>
          <a:p>
            <a:pPr algn="l"/>
            <a:endParaRPr lang="en-US" b="0" i="0" dirty="0">
              <a:effectLst/>
              <a:latin typeface="Segoe UI" panose="020B0502040204020203" pitchFamily="34" charset="0"/>
            </a:endParaRPr>
          </a:p>
          <a:p>
            <a:pPr algn="l">
              <a:buFont typeface="Arial" panose="020B0604020202020204" pitchFamily="34" charset="0"/>
              <a:buChar char="•"/>
            </a:pPr>
            <a:r>
              <a:rPr lang="en-US" b="1" i="0" dirty="0">
                <a:effectLst/>
                <a:latin typeface="Segoe UI" panose="020B0502040204020203" pitchFamily="34" charset="0"/>
              </a:rPr>
              <a:t>Host pool A</a:t>
            </a:r>
            <a:r>
              <a:rPr lang="en-US" b="0" i="0" dirty="0">
                <a:effectLst/>
                <a:latin typeface="Segoe UI" panose="020B0502040204020203" pitchFamily="34" charset="0"/>
              </a:rPr>
              <a:t> has two application groups: Desktop and RemoteApp. These resources are shared (pooled) across the sales team.</a:t>
            </a:r>
          </a:p>
          <a:p>
            <a:pPr algn="l">
              <a:buFont typeface="Arial" panose="020B0604020202020204" pitchFamily="34" charset="0"/>
              <a:buChar char="•"/>
            </a:pPr>
            <a:r>
              <a:rPr lang="en-US" b="1" i="0" dirty="0">
                <a:effectLst/>
                <a:latin typeface="Segoe UI" panose="020B0502040204020203" pitchFamily="34" charset="0"/>
              </a:rPr>
              <a:t>Host pool B</a:t>
            </a:r>
            <a:r>
              <a:rPr lang="en-US" b="0" i="0" dirty="0">
                <a:effectLst/>
                <a:latin typeface="Segoe UI" panose="020B0502040204020203" pitchFamily="34" charset="0"/>
              </a:rPr>
              <a:t> has a Desktop application group with personal desktops available to an engineering team.</a:t>
            </a:r>
          </a:p>
          <a:p>
            <a:br>
              <a:rPr lang="en-US" dirty="0"/>
            </a:b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Remote Desktop web client lets you use a compatible web browser to access your organization's remote resources (apps and desktops) published to you by your admin. You'll be able to interact with the remote apps and desktops like you would with a local PC no matter where you are, without having to use another desktop computer.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Once your admin sets up your remote resources all you need are your domain, user name, password, the URL your admin sent you, and web browser.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web client doesn't currently have mobile OS support.</a:t>
            </a:r>
          </a:p>
          <a:p>
            <a:endParaRPr lang="en-US" dirty="0"/>
          </a:p>
          <a:p>
            <a:r>
              <a:rPr lang="en-US" dirty="0"/>
              <a:t>What you'll need to use the web client:</a:t>
            </a:r>
          </a:p>
          <a:p>
            <a:pPr marL="171450" indent="-171450">
              <a:buFont typeface="Arial" panose="020B0604020202020204" pitchFamily="34" charset="0"/>
              <a:buChar char="•"/>
            </a:pPr>
            <a:r>
              <a:rPr lang="en-US" dirty="0"/>
              <a:t>For the web client, you'll need a PC running Windows, macOS, </a:t>
            </a:r>
            <a:r>
              <a:rPr lang="en-US" dirty="0" err="1"/>
              <a:t>ChromeOS</a:t>
            </a:r>
            <a:r>
              <a:rPr lang="en-US" dirty="0"/>
              <a:t>, or Linux. </a:t>
            </a:r>
          </a:p>
          <a:p>
            <a:pPr marL="171450" indent="-171450">
              <a:buFont typeface="Arial" panose="020B0604020202020204" pitchFamily="34" charset="0"/>
              <a:buChar char="•"/>
            </a:pPr>
            <a:r>
              <a:rPr lang="en-US" dirty="0"/>
              <a:t>A modern browser like Microsoft Edge, Internet Explorer 11, Google Chrome, Safari, or Mozilla Firefox (v55.0 and later).</a:t>
            </a:r>
          </a:p>
          <a:p>
            <a:pPr marL="171450" indent="-171450">
              <a:buFont typeface="Arial" panose="020B0604020202020204" pitchFamily="34" charset="0"/>
              <a:buChar char="•"/>
            </a:pPr>
            <a:r>
              <a:rPr lang="en-US" dirty="0"/>
              <a:t>The URL your admin sent you.</a:t>
            </a:r>
          </a:p>
          <a:p>
            <a:pPr marL="171450" indent="-171450">
              <a:buFont typeface="Arial" panose="020B0604020202020204" pitchFamily="34" charset="0"/>
              <a:buChar char="•"/>
            </a:pPr>
            <a:endParaRPr lang="en-US" dirty="0"/>
          </a:p>
          <a:p>
            <a:pPr algn="l"/>
            <a:r>
              <a:rPr lang="en-US" b="1" i="0" dirty="0">
                <a:solidFill>
                  <a:srgbClr val="204262"/>
                </a:solidFill>
                <a:effectLst/>
                <a:latin typeface="Times New Roman" panose="02020603050405020304" pitchFamily="18" charset="0"/>
              </a:rPr>
              <a:t>Using the Remote Desktop client</a:t>
            </a:r>
          </a:p>
          <a:p>
            <a:pPr algn="l"/>
            <a:r>
              <a:rPr lang="en-US" b="0" i="0" dirty="0">
                <a:solidFill>
                  <a:srgbClr val="000000"/>
                </a:solidFill>
                <a:effectLst/>
                <a:latin typeface="Times New Roman" panose="02020603050405020304" pitchFamily="18" charset="0"/>
              </a:rPr>
              <a:t>To sign into the client, go to the URL your admin sent you. At the sign in page, enter your domain and user name in the format DOMAIN\username, enter your password, and then select </a:t>
            </a:r>
            <a:r>
              <a:rPr lang="en-US" b="1" i="0" dirty="0">
                <a:solidFill>
                  <a:srgbClr val="000000"/>
                </a:solidFill>
                <a:effectLst/>
                <a:latin typeface="Times New Roman" panose="02020603050405020304" pitchFamily="18" charset="0"/>
              </a:rPr>
              <a:t>Sign in</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After you sign in, the client will take you to the </a:t>
            </a:r>
            <a:r>
              <a:rPr lang="en-US" b="1" i="0" dirty="0">
                <a:solidFill>
                  <a:srgbClr val="000000"/>
                </a:solidFill>
                <a:effectLst/>
                <a:latin typeface="Times New Roman" panose="02020603050405020304" pitchFamily="18" charset="0"/>
              </a:rPr>
              <a:t>All Resources</a:t>
            </a:r>
            <a:r>
              <a:rPr lang="en-US" b="0" i="0" dirty="0">
                <a:solidFill>
                  <a:srgbClr val="000000"/>
                </a:solidFill>
                <a:effectLst/>
                <a:latin typeface="Times New Roman" panose="02020603050405020304" pitchFamily="18" charset="0"/>
              </a:rPr>
              <a:t> tab, which contains all items published to you under one or more collapsible groups, such as the "Work Resources" group. You'll see several icons representing the apps, desktops, or folders containing more apps or desktops that the admin has made available to the work group. You can come back to this tab at any time to launch additional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start using an app or desktop, select the item you want to use, enter the same user name and password you used to sign in to the web client if prompted, and then select </a:t>
            </a:r>
            <a:r>
              <a:rPr lang="en-US" b="1" i="0" dirty="0">
                <a:solidFill>
                  <a:srgbClr val="000000"/>
                </a:solidFill>
                <a:effectLst/>
                <a:latin typeface="Times New Roman" panose="02020603050405020304" pitchFamily="18" charset="0"/>
              </a:rPr>
              <a:t>Submit</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might also be shown a consent dialog to access local resources, like clipboard and printer. You can choose to not redirect either of these, or select </a:t>
            </a:r>
            <a:r>
              <a:rPr lang="en-US" b="1" i="0" dirty="0">
                <a:solidFill>
                  <a:srgbClr val="000000"/>
                </a:solidFill>
                <a:effectLst/>
                <a:latin typeface="Times New Roman" panose="02020603050405020304" pitchFamily="18" charset="0"/>
              </a:rPr>
              <a:t>Allow</a:t>
            </a:r>
            <a:r>
              <a:rPr lang="en-US" b="0" i="0" dirty="0">
                <a:solidFill>
                  <a:srgbClr val="000000"/>
                </a:solidFill>
                <a:effectLst/>
                <a:latin typeface="Times New Roman" panose="02020603050405020304" pitchFamily="18" charset="0"/>
              </a:rPr>
              <a:t> to use the default settings.</a:t>
            </a:r>
          </a:p>
          <a:p>
            <a:pPr algn="l"/>
            <a:r>
              <a:rPr lang="en-US" b="0" i="0" dirty="0">
                <a:solidFill>
                  <a:srgbClr val="000000"/>
                </a:solidFill>
                <a:effectLst/>
                <a:latin typeface="Times New Roman" panose="02020603050405020304" pitchFamily="18" charset="0"/>
              </a:rPr>
              <a:t>Wait for the web client to establish the connection, and then start using the resource as you would normally.</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9650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Your users can install the client directly after downloading it. If you're deploying to multiple devices, you may want to also deploy the client to them through other means. Deploying using group policies or the Microsoft Endpoint Configuration Manager lets you run the installer silently using a command line. Run the following commands to deploy the client per-device or per-user.</a:t>
            </a:r>
          </a:p>
          <a:p>
            <a:br>
              <a:rPr lang="en-US" dirty="0"/>
            </a:br>
            <a:r>
              <a:rPr lang="en-US" b="1" i="0" dirty="0">
                <a:solidFill>
                  <a:srgbClr val="204262"/>
                </a:solidFill>
                <a:effectLst/>
                <a:latin typeface="Times New Roman" panose="02020603050405020304" pitchFamily="18" charset="0"/>
              </a:rPr>
              <a:t>Configure update notifications</a:t>
            </a:r>
          </a:p>
          <a:p>
            <a:pPr algn="l"/>
            <a:r>
              <a:rPr lang="en-US" b="0" i="0" dirty="0">
                <a:solidFill>
                  <a:srgbClr val="000000"/>
                </a:solidFill>
                <a:effectLst/>
                <a:latin typeface="Times New Roman" panose="02020603050405020304" pitchFamily="18" charset="0"/>
              </a:rPr>
              <a:t>The client notifies you whenever there's an update and automatically updates itself when the client is closed and has no active connections. Even with no active connections, the msrdc.exe process runs in the background to allow you to reconnect quickly when you reopen the client. You can stop </a:t>
            </a:r>
            <a:r>
              <a:rPr lang="en-US" b="1" i="0" dirty="0">
                <a:solidFill>
                  <a:srgbClr val="000000"/>
                </a:solidFill>
                <a:effectLst/>
                <a:latin typeface="Times New Roman" panose="02020603050405020304" pitchFamily="18" charset="0"/>
              </a:rPr>
              <a:t>msrdc.exe</a:t>
            </a:r>
            <a:r>
              <a:rPr lang="en-US" b="0" i="0" dirty="0">
                <a:solidFill>
                  <a:srgbClr val="000000"/>
                </a:solidFill>
                <a:effectLst/>
                <a:latin typeface="Times New Roman" panose="02020603050405020304" pitchFamily="18" charset="0"/>
              </a:rPr>
              <a:t> by right-clicking on the Azure Virtual Desktop icon in the system tray area and selecting </a:t>
            </a:r>
            <a:r>
              <a:rPr lang="en-US" b="1" i="0" dirty="0">
                <a:solidFill>
                  <a:srgbClr val="000000"/>
                </a:solidFill>
                <a:effectLst/>
                <a:latin typeface="Times New Roman" panose="02020603050405020304" pitchFamily="18" charset="0"/>
              </a:rPr>
              <a:t>Disconnect all sessions</a:t>
            </a:r>
            <a:r>
              <a:rPr lang="en-US" b="0" i="0" dirty="0">
                <a:solidFill>
                  <a:srgbClr val="000000"/>
                </a:solidFill>
                <a:effectLst/>
                <a:latin typeface="Times New Roman" panose="02020603050405020304" pitchFamily="18" charset="0"/>
              </a:rPr>
              <a:t> in the drop-down menu.</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Insider group</a:t>
            </a:r>
          </a:p>
          <a:p>
            <a:pPr algn="l"/>
            <a:r>
              <a:rPr lang="en-US" b="0" i="0" dirty="0">
                <a:solidFill>
                  <a:srgbClr val="000000"/>
                </a:solidFill>
                <a:effectLst/>
                <a:latin typeface="Times New Roman" panose="02020603050405020304" pitchFamily="18" charset="0"/>
              </a:rPr>
              <a:t>The Insider group is for early validation, and consists of admins and their selected users. The Insider group serves as a test run to detect any issues in the update that can impact performance before it's released to the Public group.</a:t>
            </a:r>
          </a:p>
          <a:p>
            <a:pPr algn="l"/>
            <a:r>
              <a:rPr lang="en-US" b="0" i="0" dirty="0">
                <a:solidFill>
                  <a:srgbClr val="000000"/>
                </a:solidFill>
                <a:effectLst/>
                <a:latin typeface="Times New Roman" panose="02020603050405020304" pitchFamily="18" charset="0"/>
              </a:rPr>
              <a:t>It’s a good idea for each organization to have some users in the Insider group to test updates and catch issues early.</a:t>
            </a:r>
          </a:p>
          <a:p>
            <a:pPr algn="l"/>
            <a:r>
              <a:rPr lang="en-US" b="0" i="0" dirty="0">
                <a:solidFill>
                  <a:srgbClr val="000000"/>
                </a:solidFill>
                <a:effectLst/>
                <a:latin typeface="Times New Roman" panose="02020603050405020304" pitchFamily="18" charset="0"/>
              </a:rPr>
              <a:t>In the Insider group, a new version of the client is released to the users on the second Tuesday of each month for early validation. If the update doesn't have issues, it gets released to the Public group two weeks later. Users in the Insider group will receive update notifications automatically whenever updates are ready.</a:t>
            </a:r>
          </a:p>
          <a:p>
            <a:pPr algn="l"/>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Public group</a:t>
            </a:r>
          </a:p>
          <a:p>
            <a:pPr algn="l"/>
            <a:r>
              <a:rPr lang="en-US" b="0" i="0" dirty="0">
                <a:solidFill>
                  <a:srgbClr val="000000"/>
                </a:solidFill>
                <a:effectLst/>
                <a:latin typeface="Times New Roman" panose="02020603050405020304" pitchFamily="18" charset="0"/>
              </a:rPr>
              <a:t>This group is for all users and is the most stable version. You don't need to do anything to configure this group.</a:t>
            </a:r>
          </a:p>
          <a:p>
            <a:pPr algn="l"/>
            <a:r>
              <a:rPr lang="en-US" b="0" i="0" dirty="0">
                <a:solidFill>
                  <a:srgbClr val="000000"/>
                </a:solidFill>
                <a:effectLst/>
                <a:latin typeface="Times New Roman" panose="02020603050405020304" pitchFamily="18" charset="0"/>
              </a:rPr>
              <a:t>The Public group receives the version of the client that was tested by the Insider group every fourth Tuesday of each month. All users in the Public group will receive an update notification if that setting is enabled.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6159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RDP </a:t>
            </a:r>
            <a:r>
              <a:rPr lang="en-US" dirty="0" err="1"/>
              <a:t>Shortpath</a:t>
            </a:r>
            <a:r>
              <a:rPr lang="en-US" dirty="0"/>
              <a:t> for managed networks is a feature of Azure Virtual Desktop that establishes a direct UDP-based transport between Remote Desktop Client and Session host. RDP uses this transport to deliver Remote Desktop and RemoteApp while offering better reliability and consistent latency.</a:t>
            </a:r>
          </a:p>
          <a:p>
            <a:pPr algn="l"/>
            <a:endParaRPr lang="en-US" dirty="0"/>
          </a:p>
          <a:p>
            <a:pPr>
              <a:buFont typeface="Arial" panose="020B0604020202020204" pitchFamily="34" charset="0"/>
              <a:buChar char="•"/>
            </a:pPr>
            <a:r>
              <a:rPr lang="en-US" dirty="0"/>
              <a:t>RDP </a:t>
            </a:r>
            <a:r>
              <a:rPr lang="en-US" dirty="0" err="1"/>
              <a:t>Shortpath</a:t>
            </a:r>
            <a:r>
              <a:rPr lang="en-US" dirty="0"/>
              <a:t> transport is based on the </a:t>
            </a:r>
            <a:r>
              <a:rPr lang="en-US" dirty="0">
                <a:hlinkClick r:id="rId3"/>
              </a:rPr>
              <a:t>Universal Rate Control Protocol (URCP)</a:t>
            </a:r>
            <a:r>
              <a:rPr lang="en-US" dirty="0"/>
              <a:t>. URCP enhances UDP with active monitoring of the network conditions and provides fair and full link utilization. URCP operates at low delay and loss levels as needed by Remote Desktop. URCP achieves the best performance by dynamically learning network parameters and providing protocol with a rate control mechanism.</a:t>
            </a:r>
          </a:p>
          <a:p>
            <a:pPr>
              <a:buFont typeface="Arial" panose="020B0604020202020204" pitchFamily="34" charset="0"/>
              <a:buChar char="•"/>
            </a:pPr>
            <a:r>
              <a:rPr lang="en-US" dirty="0"/>
              <a:t>RDP </a:t>
            </a:r>
            <a:r>
              <a:rPr lang="en-US" dirty="0" err="1"/>
              <a:t>Shortpath</a:t>
            </a:r>
            <a:r>
              <a:rPr lang="en-US" dirty="0"/>
              <a:t> establishes the direct connectivity between the Remote Desktop client and the session host. Direct connectivity reduces dependency on the Azure Virtual Desktop gateways, improves the connection's reliability, and increases available bandwidth for each user session.</a:t>
            </a:r>
          </a:p>
          <a:p>
            <a:pPr>
              <a:buFont typeface="Arial" panose="020B0604020202020204" pitchFamily="34" charset="0"/>
              <a:buChar char="•"/>
            </a:pPr>
            <a:r>
              <a:rPr lang="en-US" dirty="0"/>
              <a:t>The removal of extra relay reduces round-trip time, which improves user experience with latency-sensitive applications and input methods.</a:t>
            </a:r>
          </a:p>
          <a:p>
            <a:pPr>
              <a:buFont typeface="Arial" panose="020B0604020202020204" pitchFamily="34" charset="0"/>
              <a:buChar char="•"/>
            </a:pPr>
            <a:r>
              <a:rPr lang="en-US" dirty="0"/>
              <a:t>RDP </a:t>
            </a:r>
            <a:r>
              <a:rPr lang="en-US" dirty="0" err="1"/>
              <a:t>Shortpath</a:t>
            </a:r>
            <a:r>
              <a:rPr lang="en-US" dirty="0"/>
              <a:t> brings support for </a:t>
            </a:r>
            <a:r>
              <a:rPr lang="en-US" dirty="0">
                <a:hlinkClick r:id="rId4"/>
              </a:rPr>
              <a:t>configuring Quality of Service (QoS)</a:t>
            </a:r>
            <a:r>
              <a:rPr lang="en-US" dirty="0"/>
              <a:t> priority for RDP connections through Differentiated Services Code Point (DSCP) marks</a:t>
            </a:r>
          </a:p>
          <a:p>
            <a:pPr>
              <a:buFont typeface="Arial" panose="020B0604020202020204" pitchFamily="34" charset="0"/>
              <a:buChar char="•"/>
            </a:pPr>
            <a:r>
              <a:rPr lang="en-US" dirty="0"/>
              <a:t>RDP </a:t>
            </a:r>
            <a:r>
              <a:rPr lang="en-US" dirty="0" err="1"/>
              <a:t>Shortpath</a:t>
            </a:r>
            <a:r>
              <a:rPr lang="en-US" dirty="0"/>
              <a:t> transport allows </a:t>
            </a:r>
            <a:r>
              <a:rPr lang="en-US" dirty="0">
                <a:hlinkClick r:id="rId5"/>
              </a:rPr>
              <a:t>limiting outbound network traffic</a:t>
            </a:r>
            <a:r>
              <a:rPr lang="en-US" dirty="0"/>
              <a:t> by specifying a throttle rate for each session.</a:t>
            </a:r>
          </a:p>
          <a:p>
            <a:pPr algn="l"/>
            <a:endParaRPr lang="en-US" dirty="0"/>
          </a:p>
          <a:p>
            <a:r>
              <a:rPr lang="en-US" dirty="0"/>
              <a:t>Here's how the session host negotiates multi-transport capabilities:</a:t>
            </a:r>
          </a:p>
          <a:p>
            <a:endParaRPr lang="en-US" dirty="0"/>
          </a:p>
          <a:p>
            <a:pPr marL="342900" indent="-342900">
              <a:buFont typeface="+mj-lt"/>
              <a:buAutoNum type="arabicPeriod"/>
            </a:pPr>
            <a:r>
              <a:rPr lang="en-US" sz="900" dirty="0"/>
              <a:t>The session host sends the list of its private and public IPv4 and IPv6 addresses to the client.</a:t>
            </a:r>
          </a:p>
          <a:p>
            <a:pPr marL="342900" indent="-342900">
              <a:buFont typeface="+mj-lt"/>
              <a:buAutoNum type="arabicPeriod"/>
            </a:pPr>
            <a:r>
              <a:rPr lang="en-US" sz="900" dirty="0"/>
              <a:t>The client starts the background thread to establish a parallel UDP-based transport directly to one of the host's IP addresses.</a:t>
            </a:r>
          </a:p>
          <a:p>
            <a:pPr marL="342900" indent="-342900">
              <a:buFont typeface="+mj-lt"/>
              <a:buAutoNum type="arabicPeriod"/>
            </a:pPr>
            <a:r>
              <a:rPr lang="en-US" sz="900" dirty="0"/>
              <a:t>While the client is probing the provided IP addresses, it continues the initial connection establishment over the reverse connect transport to ensure no delay in the user connection.</a:t>
            </a:r>
          </a:p>
          <a:p>
            <a:pPr marL="342900" indent="-342900">
              <a:buFont typeface="+mj-lt"/>
              <a:buAutoNum type="arabicPeriod"/>
            </a:pPr>
            <a:r>
              <a:rPr lang="en-US" sz="900" dirty="0"/>
              <a:t>If the client has a direct line of sight, the client establishes a secure TLS connection with the session host.</a:t>
            </a:r>
          </a:p>
          <a:p>
            <a:pPr marL="342900" indent="-342900">
              <a:buFont typeface="+mj-lt"/>
              <a:buAutoNum type="arabicPeriod"/>
            </a:pPr>
            <a:r>
              <a:rPr lang="en-US" sz="900" dirty="0"/>
              <a:t>After establishing the </a:t>
            </a:r>
            <a:r>
              <a:rPr lang="en-US" sz="900" dirty="0" err="1"/>
              <a:t>Shortpath</a:t>
            </a:r>
            <a:r>
              <a:rPr lang="en-US" sz="900" dirty="0"/>
              <a:t> transport, RDP moves all Dynamic Virtual Channels (DVCs), including remote graphics, input, and device redirection, to the new transport.</a:t>
            </a:r>
          </a:p>
          <a:p>
            <a:pPr marL="342900" indent="-342900">
              <a:buFont typeface="+mj-lt"/>
              <a:buAutoNum type="arabicPeriod"/>
            </a:pPr>
            <a:r>
              <a:rPr lang="en-US" sz="900" dirty="0"/>
              <a:t>If a firewall or network topology prevents the client from establishing direct UDP connectivity, RDP continues with a reverse connect transport.</a:t>
            </a:r>
          </a:p>
          <a:p>
            <a:pPr algn="l"/>
            <a:endParaRPr lang="en-US" dirty="0"/>
          </a:p>
          <a:p>
            <a:pPr algn="l"/>
            <a:endParaRPr lang="en-US" dirty="0"/>
          </a:p>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203970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Azure virtual machines you create for Azure Virtual Desktop must have access to several Fully Qualified Domain Names (FQDNs) to function properly. Azure Firewall provides an Azure Virtual Desktop FQDN Tag to simplify this configuration. Use the following steps to allow outbound Azure Virtual Desktop platform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 Azure Firewall and configure your Azure Virtual Desktop host pool subnet User Defined Route (UDR) to route all traffic via the Azure Firewall. Your default route now points to the firewall.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an application rule collection and add a rule to enable the </a:t>
            </a:r>
            <a:r>
              <a:rPr lang="en-US" b="0" i="1"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The source IP address range is the host pool virtual network, the protocol is </a:t>
            </a:r>
            <a:r>
              <a:rPr lang="en-US" b="1" i="0" dirty="0">
                <a:solidFill>
                  <a:srgbClr val="000000"/>
                </a:solidFill>
                <a:effectLst/>
                <a:latin typeface="Times New Roman" panose="02020603050405020304" pitchFamily="18" charset="0"/>
              </a:rPr>
              <a:t>https</a:t>
            </a:r>
            <a:r>
              <a:rPr lang="en-US" b="0" i="0" dirty="0">
                <a:solidFill>
                  <a:srgbClr val="000000"/>
                </a:solidFill>
                <a:effectLst/>
                <a:latin typeface="Times New Roman" panose="02020603050405020304" pitchFamily="18" charset="0"/>
              </a:rPr>
              <a:t>, and the destination is </a:t>
            </a:r>
            <a:r>
              <a:rPr lang="en-US" b="1"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set of required storage and service bus accounts for your Azure Virtual Desktop host pool is deployment-specific. It isn't captured in the </a:t>
            </a:r>
            <a:r>
              <a:rPr lang="en-US" b="0" i="0" dirty="0" err="1">
                <a:solidFill>
                  <a:srgbClr val="000000"/>
                </a:solidFill>
                <a:effectLst/>
                <a:latin typeface="Times New Roman" panose="02020603050405020304" pitchFamily="18" charset="0"/>
              </a:rPr>
              <a:t>WindowsVirtualDesktop</a:t>
            </a:r>
            <a:r>
              <a:rPr lang="en-US" b="0" i="0" dirty="0">
                <a:solidFill>
                  <a:srgbClr val="000000"/>
                </a:solidFill>
                <a:effectLst/>
                <a:latin typeface="Times New Roman" panose="02020603050405020304" pitchFamily="18" charset="0"/>
              </a:rPr>
              <a:t> FQDN tag.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network rule collection add the following rules: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DNS – allow traffic from your ADDS private IP address to * for TCP and UDP ports 53.</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Allow KMS – allow traffic from your Azure Virtual Desktop virtual machines to Windows Activation Service TCP port 1688.</a:t>
            </a:r>
          </a:p>
          <a:p>
            <a:pPr algn="l"/>
            <a:r>
              <a:rPr lang="en-US" b="0" i="0" dirty="0">
                <a:solidFill>
                  <a:srgbClr val="000000"/>
                </a:solidFill>
                <a:effectLst/>
                <a:latin typeface="Times New Roman" panose="02020603050405020304" pitchFamily="18" charset="0"/>
              </a:rPr>
              <a:t>Some deployments may not need DNS rules, for example Azure Active Directory Domain controllers forward DNS queries to Azure DNS at 168.63.129.16.</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8501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Bastion provides secure connectivity to all VMs in a virtual network in which it is provisioned. Using Azure Bastion protects your virtual machines from exposing RDP/SSH ports to the outside world, while still providing secure access using RDP/SSH.</a:t>
            </a:r>
          </a:p>
          <a:p>
            <a:pPr algn="l"/>
            <a:r>
              <a:rPr lang="en-US" b="0" i="0" dirty="0">
                <a:solidFill>
                  <a:srgbClr val="000000"/>
                </a:solidFill>
                <a:effectLst/>
                <a:latin typeface="Times New Roman" panose="02020603050405020304" pitchFamily="18" charset="0"/>
              </a:rPr>
              <a:t>Before you begin, verify that you have met the following criteria:</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with the Bastion host already installed. Make sure that you have set up an Azure Bastion host for the virtual network in which the VM is located. Once the Bastion service is provisioned and deployed in your virtual network, you can use it to connect to any VM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Windows virtual machine in the virtual network.</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following required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NIC with private IP of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Reader role on the Azure Bastion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hlinkClick r:id="rId3"/>
              </a:rPr>
              <a:t>Azure Network Watcher</a:t>
            </a:r>
            <a:r>
              <a:rPr lang="en-US" b="0" i="0" dirty="0">
                <a:solidFill>
                  <a:srgbClr val="000000"/>
                </a:solidFill>
                <a:effectLst/>
                <a:latin typeface="Times New Roman" panose="02020603050405020304" pitchFamily="18" charset="0"/>
              </a:rPr>
              <a:t> provides tools to monitor, diagnose, view metrics, and enable or disable logs for resources in an Azure virtual network.</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Network Watcher is designed to monitor and repair the network health of IaaS (Infrastructure-as-a-Service) including virtual machines, virtual networks, application gateways, and load balancers.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Monitor communication between a virtual machine and an endpoint</a:t>
            </a:r>
          </a:p>
          <a:p>
            <a:pPr algn="l"/>
            <a:r>
              <a:rPr lang="en-US" b="0" i="0" dirty="0">
                <a:solidFill>
                  <a:srgbClr val="000000"/>
                </a:solidFill>
                <a:effectLst/>
                <a:latin typeface="Times New Roman" panose="02020603050405020304" pitchFamily="18" charset="0"/>
              </a:rPr>
              <a:t>Endpoints can be another virtual machine (VM), a fully qualified domain name (FQDN), a uniform resource identifier (URI), or IPv4 address.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Connection Monitor 2.0</a:t>
            </a:r>
            <a:r>
              <a:rPr lang="en-US" b="0" i="0" dirty="0">
                <a:solidFill>
                  <a:srgbClr val="000000"/>
                </a:solidFill>
                <a:effectLst/>
                <a:latin typeface="Times New Roman" panose="02020603050405020304" pitchFamily="18" charset="0"/>
              </a:rPr>
              <a:t> monitors for availability, latency, and network topology changes between the virtual machine and the endpoint.</a:t>
            </a:r>
          </a:p>
          <a:p>
            <a:pPr algn="l"/>
            <a:r>
              <a:rPr lang="en-US" b="0" i="0" dirty="0">
                <a:solidFill>
                  <a:srgbClr val="000000"/>
                </a:solidFill>
                <a:effectLst/>
                <a:latin typeface="Times New Roman" panose="02020603050405020304" pitchFamily="18" charset="0"/>
              </a:rPr>
              <a:t>If an endpoint becomes unreachable, Connection Monitor informs you. Potential issues are DNS name resolution problems, CPU, memory, or firewall within the operating system of a virtual machine.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After establishing the reverse connect transport, the client and session host starts the RDP connection and negotiates the multi-transport capabilities.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session host negotiates multi-transport capabilities:</a:t>
            </a:r>
          </a:p>
          <a:p>
            <a:pPr algn="l">
              <a:buFont typeface="+mj-lt"/>
              <a:buAutoNum type="arabicPeriod"/>
            </a:pPr>
            <a:r>
              <a:rPr lang="en-US" b="0" i="0" dirty="0">
                <a:solidFill>
                  <a:srgbClr val="000000"/>
                </a:solidFill>
                <a:effectLst/>
                <a:latin typeface="Times New Roman" panose="02020603050405020304" pitchFamily="18" charset="0"/>
              </a:rPr>
              <a:t>The session host sends the list of its private and public IPv4 and IPv6 addresses to the client.</a:t>
            </a:r>
          </a:p>
          <a:p>
            <a:pPr algn="l">
              <a:buFont typeface="+mj-lt"/>
              <a:buAutoNum type="arabicPeriod"/>
            </a:pPr>
            <a:r>
              <a:rPr lang="en-US" b="0" i="0" dirty="0">
                <a:solidFill>
                  <a:srgbClr val="000000"/>
                </a:solidFill>
                <a:effectLst/>
                <a:latin typeface="Times New Roman" panose="02020603050405020304" pitchFamily="18" charset="0"/>
              </a:rPr>
              <a:t>The client starts the background thread to establish a parallel UDP-based transport directly to one of the host's IP addresses.</a:t>
            </a:r>
          </a:p>
          <a:p>
            <a:pPr algn="l">
              <a:buFont typeface="+mj-lt"/>
              <a:buAutoNum type="arabicPeriod"/>
            </a:pPr>
            <a:r>
              <a:rPr lang="en-US" b="0" i="0" dirty="0">
                <a:solidFill>
                  <a:srgbClr val="000000"/>
                </a:solidFill>
                <a:effectLst/>
                <a:latin typeface="Times New Roman" panose="02020603050405020304" pitchFamily="18" charset="0"/>
              </a:rPr>
              <a:t>While the client is probing the provided IP addresses, it continues the initial connection establishment over the reverse connect transport to ensure no delay in the user connection.</a:t>
            </a:r>
          </a:p>
          <a:p>
            <a:pPr algn="l">
              <a:buFont typeface="+mj-lt"/>
              <a:buAutoNum type="arabicPeriod"/>
            </a:pPr>
            <a:r>
              <a:rPr lang="en-US" b="0" i="0" dirty="0">
                <a:solidFill>
                  <a:srgbClr val="000000"/>
                </a:solidFill>
                <a:effectLst/>
                <a:latin typeface="Times New Roman" panose="02020603050405020304" pitchFamily="18" charset="0"/>
              </a:rPr>
              <a:t>If the client has a direct line of sight, the client establishes a secure TLS connection with the session host.</a:t>
            </a:r>
          </a:p>
          <a:p>
            <a:pPr algn="l">
              <a:buFont typeface="+mj-lt"/>
              <a:buAutoNum type="arabicPeriod"/>
            </a:pPr>
            <a:r>
              <a:rPr lang="en-US" b="0" i="0" dirty="0">
                <a:solidFill>
                  <a:srgbClr val="000000"/>
                </a:solidFill>
                <a:effectLst/>
                <a:latin typeface="Times New Roman" panose="02020603050405020304" pitchFamily="18" charset="0"/>
              </a:rPr>
              <a:t>After establishing the </a:t>
            </a:r>
            <a:r>
              <a:rPr lang="en-US" b="0" i="0" dirty="0" err="1">
                <a:solidFill>
                  <a:srgbClr val="000000"/>
                </a:solidFill>
                <a:effectLst/>
                <a:latin typeface="Times New Roman" panose="02020603050405020304" pitchFamily="18" charset="0"/>
              </a:rPr>
              <a:t>Shortpath</a:t>
            </a:r>
            <a:r>
              <a:rPr lang="en-US" b="0" i="0" dirty="0">
                <a:solidFill>
                  <a:srgbClr val="000000"/>
                </a:solidFill>
                <a:effectLst/>
                <a:latin typeface="Times New Roman" panose="02020603050405020304" pitchFamily="18" charset="0"/>
              </a:rPr>
              <a:t> transport, RDP moves all Dynamic Virtual Channels (DVCs), including remote graphics, input, and device redirection, to the new transport.</a:t>
            </a:r>
          </a:p>
          <a:p>
            <a:pPr algn="l">
              <a:buFont typeface="+mj-lt"/>
              <a:buAutoNum type="arabicPeriod"/>
            </a:pPr>
            <a:r>
              <a:rPr lang="en-US" b="0" i="0" dirty="0">
                <a:solidFill>
                  <a:srgbClr val="000000"/>
                </a:solidFill>
                <a:effectLst/>
                <a:latin typeface="Times New Roman" panose="02020603050405020304" pitchFamily="18" charset="0"/>
              </a:rPr>
              <a:t>If a firewall or network topology prevents the client from establishing direct UDP connectivity, RDP continues with a reverse connect transport.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376888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Azure Virtual Desktop service recommends </a:t>
            </a:r>
            <a:r>
              <a:rPr lang="en-US" b="0" i="0" dirty="0" err="1">
                <a:effectLst/>
                <a:latin typeface="Segoe UI VSS (Regular)"/>
              </a:rPr>
              <a:t>FSLogix</a:t>
            </a:r>
            <a:r>
              <a:rPr lang="en-US" b="0" i="0" dirty="0">
                <a:effectLst/>
                <a:latin typeface="Segoe UI VSS (Regular)"/>
              </a:rPr>
              <a:t> profile containers as a user profile solution. </a:t>
            </a:r>
            <a:r>
              <a:rPr lang="en-US" b="0" i="0" dirty="0" err="1">
                <a:effectLst/>
                <a:latin typeface="Segoe UI VSS (Regular)"/>
              </a:rPr>
              <a:t>FSLogix</a:t>
            </a:r>
            <a:r>
              <a:rPr lang="en-US" b="0" i="0" dirty="0">
                <a:effectLst/>
                <a:latin typeface="Segoe UI VSS (Regular)"/>
              </a:rPr>
              <a:t> is designed to roam profiles in remote computing environments, such as Azure Virtual Desktop. It stores a complete user profile in a single container. </a:t>
            </a:r>
          </a:p>
          <a:p>
            <a:pPr algn="l"/>
            <a:endParaRPr lang="en-US" b="0" i="0" dirty="0">
              <a:effectLst/>
              <a:latin typeface="Segoe UI VSS (Regular)"/>
            </a:endParaRPr>
          </a:p>
          <a:p>
            <a:pPr algn="l"/>
            <a:r>
              <a:rPr lang="en-US" b="0" i="0" dirty="0">
                <a:effectLst/>
                <a:latin typeface="Segoe UI VSS (Regular)"/>
              </a:rPr>
              <a:t>At sign in, this container is dynamically attached to the computing environment using natively supported Virtual Hard Disk (VHD) and Hyper-V Virtual Hard disk (VHDX).</a:t>
            </a:r>
          </a:p>
          <a:p>
            <a:pPr algn="l"/>
            <a:endParaRPr lang="en-US" b="0" i="0" dirty="0">
              <a:effectLst/>
              <a:latin typeface="Segoe UI VSS (Regular)"/>
            </a:endParaRPr>
          </a:p>
          <a:p>
            <a:pPr algn="l"/>
            <a:r>
              <a:rPr lang="en-US" b="0" i="0" dirty="0">
                <a:effectLst/>
                <a:latin typeface="Segoe UI VSS (Regular)"/>
              </a:rPr>
              <a:t>The VHD or VHDX files are stored to this location and attached to users the next time they sign in.</a:t>
            </a:r>
          </a:p>
          <a:p>
            <a:pPr algn="l"/>
            <a:endParaRPr lang="en-US" b="0" i="0" dirty="0">
              <a:effectLst/>
              <a:latin typeface="Segoe UI VSS (Regular)"/>
            </a:endParaRPr>
          </a:p>
          <a:p>
            <a:pPr algn="l"/>
            <a:r>
              <a:rPr lang="en-US" b="0" i="0" dirty="0">
                <a:effectLst/>
                <a:latin typeface="Segoe UI VSS (Regular)"/>
              </a:rPr>
              <a:t>The following diagram shows the process of getting the user profile after a user signs into the Remote Desktop client.</a:t>
            </a:r>
          </a:p>
          <a:p>
            <a:endParaRPr lang="en-US" dirty="0"/>
          </a:p>
          <a:p>
            <a:pPr marL="228600" indent="-228600" algn="l">
              <a:buFont typeface="+mj-lt"/>
              <a:buAutoNum type="arabicPeriod"/>
            </a:pPr>
            <a:r>
              <a:rPr lang="en-US" b="0" i="0" dirty="0">
                <a:effectLst/>
                <a:latin typeface="Segoe UI VSS (Regular)"/>
              </a:rPr>
              <a:t>User signs into the Remote Desktop client</a:t>
            </a:r>
          </a:p>
          <a:p>
            <a:pPr marL="228600" indent="-228600" algn="l">
              <a:buFont typeface="+mj-lt"/>
              <a:buAutoNum type="arabicPeriod"/>
            </a:pPr>
            <a:r>
              <a:rPr lang="en-US" b="0" i="0" dirty="0">
                <a:effectLst/>
                <a:latin typeface="Segoe UI VSS (Regular)"/>
              </a:rPr>
              <a:t>User gets assigned to a session host virtual machine (VM)</a:t>
            </a:r>
          </a:p>
          <a:p>
            <a:pPr marL="228600" indent="-228600" algn="l">
              <a:buFont typeface="+mj-lt"/>
              <a:buAutoNum type="arabicPeriod"/>
            </a:pPr>
            <a:r>
              <a:rPr lang="en-US" b="0" i="0" dirty="0">
                <a:effectLst/>
                <a:latin typeface="Segoe UI VSS (Regular)"/>
              </a:rPr>
              <a:t>VM gets the user profile from the Azure file share</a:t>
            </a:r>
          </a:p>
          <a:p>
            <a:pPr marL="228600" indent="-228600" algn="l">
              <a:buFont typeface="+mj-lt"/>
              <a:buAutoNum type="arabicPeriod"/>
            </a:pPr>
            <a:r>
              <a:rPr lang="en-US" b="0" i="0" dirty="0">
                <a:effectLst/>
                <a:latin typeface="Segoe UI VSS (Regular)"/>
              </a:rPr>
              <a:t>(Preview) If you have MSIX app attach configured, apps are dynamically delivered to the session host VM. MSIX app attach uses </a:t>
            </a:r>
            <a:r>
              <a:rPr lang="en-US" b="0" i="0" dirty="0" err="1">
                <a:effectLst/>
                <a:latin typeface="Segoe UI VSS (Regular)"/>
              </a:rPr>
              <a:t>FSLogix</a:t>
            </a:r>
            <a:r>
              <a:rPr lang="en-US" b="0" i="0" dirty="0">
                <a:effectLst/>
                <a:latin typeface="Segoe UI VSS (Regular)"/>
              </a:rPr>
              <a:t> storage concepts, but for applications</a:t>
            </a:r>
          </a:p>
          <a:p>
            <a:pPr marL="228600" indent="-228600" algn="l">
              <a:buFont typeface="+mj-lt"/>
              <a:buAutoNum type="arabicPeriod"/>
            </a:pPr>
            <a:r>
              <a:rPr lang="en-US" b="0" i="0" dirty="0">
                <a:effectLst/>
                <a:latin typeface="Segoe UI VSS (Regular)"/>
              </a:rPr>
              <a:t>User gets their Azure Virtual Desktop workspace populated with their assigned app(s) or session desktop</a:t>
            </a:r>
          </a:p>
          <a:p>
            <a:pPr algn="l"/>
            <a:endParaRPr lang="en-US" b="0" i="0" dirty="0">
              <a:effectLst/>
              <a:latin typeface="Segoe UI VSS (Regular)"/>
            </a:endParaRPr>
          </a:p>
          <a:p>
            <a:pPr algn="l"/>
            <a:r>
              <a:rPr lang="en-US" b="0" i="0" dirty="0">
                <a:effectLst/>
                <a:latin typeface="Segoe UI VSS (Regular)"/>
              </a:rPr>
              <a:t>The user profile is immediately available and appears in the system exactly like a native user profile.</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User profiles</a:t>
            </a:r>
          </a:p>
          <a:p>
            <a:pPr algn="l"/>
            <a:r>
              <a:rPr lang="en-US" b="0" i="0" dirty="0">
                <a:solidFill>
                  <a:srgbClr val="000000"/>
                </a:solidFill>
                <a:effectLst/>
                <a:latin typeface="Times New Roman" panose="02020603050405020304" pitchFamily="18" charset="0"/>
              </a:rPr>
              <a:t>A user profile contains data elements including desktop settings, persistent network connections, and application settings. By default, Windows creates a local user profile that is tightly integrated with the operating system.</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upgrade of the operating system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replacement of an existing Virtual Machine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 user being part of a pooled (non-persistent) RDSH or VDI environment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products operate with several technologies for remote user profiles, including these technologies: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Roaming user profiles (RUP)</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profile disks (UPD)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Enterprise state roaming (ESR)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UPD and RUP are the most widely used technologies for user profiles in Remote Desktop Session Host (RDSH) and Virtual Hard Disk (VHD) environments.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90528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The Azure Virtual Desktop service offers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profile containers as the recommended user profile solution. We don't recommend using the User Profile Disk (UPD) solution, which will be deprecated in future versions of Azure Virtual Desktop.</a:t>
            </a:r>
          </a:p>
          <a:p>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69076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two primary types of storage accounts for Azure Files. Which storage account type you need to create depends on whether you want to create a standard file share or a premium file share: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General purpose version 2 (GPv2) storage accounts</a:t>
            </a:r>
            <a:r>
              <a:rPr lang="en-US" b="0" i="0" dirty="0">
                <a:solidFill>
                  <a:srgbClr val="000000"/>
                </a:solidFill>
                <a:effectLst/>
                <a:latin typeface="Times New Roman" panose="02020603050405020304" pitchFamily="18" charset="0"/>
              </a:rPr>
              <a:t>: GPv2 storage accounts allow you to deploy Azure file shares on standard/hard disk-based (HDD-based) hardware. GPv2 storage accounts can store other storage resources such as blob containers, queues, or tables. File shares can be deployed into the transaction optimized (default), hot, or cool tiers.</a:t>
            </a:r>
          </a:p>
          <a:p>
            <a:pPr algn="l">
              <a:buFont typeface="Arial" panose="020B0604020202020204" pitchFamily="34" charset="0"/>
              <a:buChar char="•"/>
            </a:pPr>
            <a:r>
              <a:rPr lang="en-US" b="1" i="0" dirty="0" err="1">
                <a:solidFill>
                  <a:srgbClr val="000000"/>
                </a:solidFill>
                <a:effectLst/>
                <a:latin typeface="Times New Roman" panose="02020603050405020304" pitchFamily="18" charset="0"/>
              </a:rPr>
              <a:t>FileStorage</a:t>
            </a:r>
            <a:r>
              <a:rPr lang="en-US" b="1" i="0" dirty="0">
                <a:solidFill>
                  <a:srgbClr val="000000"/>
                </a:solidFill>
                <a:effectLst/>
                <a:latin typeface="Times New Roman" panose="02020603050405020304" pitchFamily="18" charset="0"/>
              </a:rPr>
              <a:t> storage accounts</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storage accounts allow you to deploy Azure file shares on premium/solid-state disk-based (SSD-based) hardware.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accounts store Azure file shares. Storage resources, such as blob containers or queues, cannot be deployed in a </a:t>
            </a:r>
            <a:r>
              <a:rPr lang="en-US" b="0" i="0" dirty="0" err="1">
                <a:solidFill>
                  <a:srgbClr val="000000"/>
                </a:solidFill>
                <a:effectLst/>
                <a:latin typeface="Times New Roman" panose="02020603050405020304" pitchFamily="18" charset="0"/>
              </a:rPr>
              <a:t>FileStorage</a:t>
            </a:r>
            <a:r>
              <a:rPr lang="en-US" b="0" i="0" dirty="0">
                <a:solidFill>
                  <a:srgbClr val="000000"/>
                </a:solidFill>
                <a:effectLst/>
                <a:latin typeface="Times New Roman" panose="02020603050405020304" pitchFamily="18" charset="0"/>
              </a:rPr>
              <a:t> account.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Once you've created a storage account, you can create a file share. Standard file shares may be deployed into one of the standard tiers: transaction optimized (default), hot, or cool. This is a per file share tier that is not affected by the blob access tier of the storage account.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change the tier of the share at any time after it has been deployed. Premium file shares cannot be directly converted to standard file shares in any standard tier.</a:t>
            </a:r>
          </a:p>
          <a:p>
            <a:pPr algn="l"/>
            <a:r>
              <a:rPr lang="en-US" b="0" i="0" dirty="0">
                <a:solidFill>
                  <a:srgbClr val="000000"/>
                </a:solidFill>
                <a:effectLst/>
                <a:latin typeface="Times New Roman" panose="02020603050405020304" pitchFamily="18" charset="0"/>
              </a:rPr>
              <a:t>You can move file shares between tiers within GPv2 storage account types (transaction optimized, hot, and cool).</a:t>
            </a:r>
          </a:p>
          <a:p>
            <a:pPr>
              <a:lnSpc>
                <a:spcPct val="100000"/>
              </a:lnSpc>
              <a:spcAft>
                <a:spcPts val="600"/>
              </a:spcAft>
            </a:pPr>
            <a:endParaRPr lang="en-US" dirty="0"/>
          </a:p>
          <a:p>
            <a:pPr algn="l"/>
            <a:r>
              <a:rPr lang="en-US" b="1" i="0" dirty="0">
                <a:solidFill>
                  <a:srgbClr val="000000"/>
                </a:solidFill>
                <a:effectLst/>
                <a:latin typeface="Times New Roman" panose="02020603050405020304" pitchFamily="18" charset="0"/>
              </a:rPr>
              <a:t>quota</a:t>
            </a:r>
            <a:r>
              <a:rPr lang="en-US" b="0" i="0" dirty="0">
                <a:solidFill>
                  <a:srgbClr val="000000"/>
                </a:solidFill>
                <a:effectLst/>
                <a:latin typeface="Times New Roman" panose="02020603050405020304" pitchFamily="18" charset="0"/>
              </a:rPr>
              <a:t> means something slightly different between premium and standard file shares: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standard file shares, it's an upper boundary of the Azure file share. The primary purpose for quota for a standard file share is budgetary: "I don't want this file share to grow beyond this point."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If a quota is not specified, standard file share can span up to 100 TiB.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premium file shares, quota is overloaded to mean provisioned size. The provisioned size is the amount that you will be billed. Consider the following when configuring a premium file share: </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future growth of the share from a space utilization perspective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IOPS required for your workload. Every provisioned GiB allows  reserved and burst IOPS.</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8</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762107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virtual machines for the host pool</a:t>
            </a:r>
          </a:p>
          <a:p>
            <a:pPr algn="l"/>
            <a:r>
              <a:rPr lang="en-US" b="0" i="0" dirty="0">
                <a:solidFill>
                  <a:srgbClr val="000000"/>
                </a:solidFill>
                <a:effectLst/>
                <a:latin typeface="Times New Roman" panose="02020603050405020304" pitchFamily="18" charset="0"/>
              </a:rPr>
              <a:t>After you have  create an Azure virtual machine that can be joined to your Azure Virtual Desktop host pool.</a:t>
            </a:r>
          </a:p>
          <a:p>
            <a:pPr algn="l"/>
            <a:r>
              <a:rPr lang="en-US" b="0" i="0" dirty="0">
                <a:solidFill>
                  <a:srgbClr val="000000"/>
                </a:solidFill>
                <a:effectLst/>
                <a:latin typeface="Times New Roman" panose="02020603050405020304" pitchFamily="18" charset="0"/>
              </a:rPr>
              <a:t>You can create a virtual machine in multiple ways: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Azure Gallery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 managed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a virtual machine from an unmanaged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Prepare the virtual machines for Azure Virtual Desktop agent installations</a:t>
            </a:r>
          </a:p>
          <a:p>
            <a:pPr algn="l"/>
            <a:r>
              <a:rPr lang="en-US" b="0" i="0" dirty="0">
                <a:solidFill>
                  <a:srgbClr val="000000"/>
                </a:solidFill>
                <a:effectLst/>
                <a:latin typeface="Times New Roman" panose="02020603050405020304" pitchFamily="18" charset="0"/>
              </a:rPr>
              <a:t>Do the following to prepare your virtual machines before you can install the Azure Virtual Desktop agents and register the virtual machines to your Azure Virtual Desktop host pool: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Domain join the virtual machine. This allows incoming Azure Virtual Desktop users to be mapped from their Azure Active Directory account to their Active Directory account and be successfully allowed access to the virtual machine.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Remote Desktop Session Host (RDSH) role if the virtual machine is running a Windows Server OS. The RDSH role allows the Azure Virtual Desktop agents to install properly.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can configure the assignment type of your personal desktop host pool to adjust your Azure Virtual Desktop environment to better suit your needs. In this unit, you'll see how to configure automatic or direct assignment for your users.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instructions below apply to personal desktop host pools, not pooled host pools, since users in pooled host pools aren't assigned to specific session hosts. This applies to Azure Virtual Desktop with Azure Resource Manager Azure Virtual Desktop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803908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Customizing a host pool's Remote Desktop Protocol (RDP) properties, such as multi-monitor experience and audio redirection, lets you deliver an optimal experience for your users based on their needs. </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You can customize RDP properties in Azure Virtual Desktop using the </a:t>
            </a:r>
            <a:r>
              <a:rPr lang="en-US" b="1" i="0" dirty="0">
                <a:solidFill>
                  <a:srgbClr val="000000"/>
                </a:solidFill>
                <a:effectLst/>
                <a:latin typeface="Times New Roman" panose="02020603050405020304" pitchFamily="18" charset="0"/>
              </a:rPr>
              <a:t>-</a:t>
            </a:r>
            <a:r>
              <a:rPr lang="en-US" b="1" i="0" dirty="0" err="1">
                <a:solidFill>
                  <a:srgbClr val="000000"/>
                </a:solidFill>
                <a:effectLst/>
                <a:latin typeface="Times New Roman" panose="02020603050405020304" pitchFamily="18" charset="0"/>
              </a:rPr>
              <a:t>CustomRdpProperty</a:t>
            </a:r>
            <a:r>
              <a:rPr lang="en-US" b="0" i="0" dirty="0">
                <a:solidFill>
                  <a:srgbClr val="000000"/>
                </a:solidFill>
                <a:effectLst/>
                <a:latin typeface="Times New Roman" panose="02020603050405020304" pitchFamily="18" charset="0"/>
              </a:rPr>
              <a:t> parameter in the </a:t>
            </a:r>
            <a:r>
              <a:rPr lang="en-US" b="1" i="0" dirty="0">
                <a:solidFill>
                  <a:srgbClr val="000000"/>
                </a:solidFill>
                <a:effectLst/>
                <a:latin typeface="Times New Roman" panose="02020603050405020304" pitchFamily="18" charset="0"/>
              </a:rPr>
              <a:t>Set-</a:t>
            </a:r>
            <a:r>
              <a:rPr lang="en-US" b="1" i="0" dirty="0" err="1">
                <a:solidFill>
                  <a:srgbClr val="000000"/>
                </a:solidFill>
                <a:effectLst/>
                <a:latin typeface="Times New Roman" panose="02020603050405020304" pitchFamily="18" charset="0"/>
              </a:rPr>
              <a:t>RdsHostPool</a:t>
            </a:r>
            <a:r>
              <a:rPr lang="en-US" b="0" i="0" dirty="0">
                <a:solidFill>
                  <a:srgbClr val="000000"/>
                </a:solidFill>
                <a:effectLst/>
                <a:latin typeface="Times New Roman" panose="02020603050405020304" pitchFamily="18" charset="0"/>
              </a:rPr>
              <a:t> cmdlet.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licensing allows you to apply a license to any Windows or Windows Server virtual machine that is registered as a session host in a host pool receiving user connections.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license does not apply to virtual machines are running as file share servers or domain controllers.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a few ways to use the Azure Virtual Desktop license: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3"/>
              </a:rPr>
              <a:t>Azure Marketplace offering</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and its session host virtual machines using the </a:t>
            </a:r>
            <a:r>
              <a:rPr lang="en-US" b="0" i="0" dirty="0">
                <a:solidFill>
                  <a:srgbClr val="000000"/>
                </a:solidFill>
                <a:effectLst/>
                <a:latin typeface="Times New Roman" panose="02020603050405020304" pitchFamily="18" charset="0"/>
                <a:hlinkClick r:id="rId4"/>
              </a:rPr>
              <a:t>GitHub Azure Resource Manager template</a:t>
            </a:r>
            <a:r>
              <a:rPr lang="en-US" b="0" i="0" dirty="0">
                <a:solidFill>
                  <a:srgbClr val="000000"/>
                </a:solidFill>
                <a:effectLst/>
                <a:latin typeface="Times New Roman" panose="02020603050405020304" pitchFamily="18" charset="0"/>
              </a:rPr>
              <a:t>. Virtual machines created this way automatically have the license applied.</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apply a license to an existing session host virtual machine. Follow the instructions in </a:t>
            </a:r>
            <a:r>
              <a:rPr lang="en-US" b="0" i="0" dirty="0">
                <a:solidFill>
                  <a:srgbClr val="000000"/>
                </a:solidFill>
                <a:effectLst/>
                <a:latin typeface="Times New Roman" panose="02020603050405020304" pitchFamily="18" charset="0"/>
                <a:hlinkClick r:id="rId5"/>
              </a:rPr>
              <a:t>Create a host pool with PowerShell</a:t>
            </a:r>
            <a:r>
              <a:rPr lang="en-US" b="0" i="0" dirty="0">
                <a:solidFill>
                  <a:srgbClr val="000000"/>
                </a:solidFill>
                <a:effectLst/>
                <a:latin typeface="Times New Roman" panose="02020603050405020304" pitchFamily="18" charset="0"/>
              </a:rPr>
              <a:t> to create a host pool and associated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and overview for deploying and accessing Azure AD-joined virtual machines in Azure Virtual Desktop. Azure AD-joined virtual machines remove the need to have line-of-sight from the VM to an on-premises or virtualized Active Directory Domain Controller (DC) or to deploy Azure AD Domain Services (Azure AD DS). In some cases, it can remove the need for a DC entirely, simplifying the deployment and management of the environment. These virtual machines can also be automatically enrolled in Intune for ease of management.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configurations listed below are supported with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Personal desktops with local user profiles.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used as a jump box. In this configuration, users first access the Azure Virtual Desktop VM before connecting to a different PC on the network. Users shouldn't save data on the VM.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Pooled desktops or apps where users don't need to save data on the VM. For example, for applications that save data online or connect to a remote database.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User accounts can be cloud-only or hybrid users from the same Azure AD tenant.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Access to your on-premises or Active Directory domain-joined resources and should be considered when deciding whether Azure AD-joined virtual machines suits your environment. Microsoft recommends Azure AD-joined virtual machines for scenarios where users only need access to cloud-based resources or Azure AD-based authentication.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(classic) doesn't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don't currently support external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only supports local user profiles at this time.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AD-joined virtual machines can't access Azure Files file shares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or MSIX app attach. You'll need Kerberos authentication to access either of these features.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Windows Store client doesn't currently support Azure AD-joined virtual machines.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Virtual Desktop doesn't currently support single sign-on for Azure AD-joined virtual machines.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136936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shows you how to prepare a master virtual hard disk (VHD) image for upload to Azure including how to create virtual machines. These instructions are for an Azure Virtual Desktop-specific configuration that can be used with your organization's existing processes.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We recommend you use an image from the Azure Image Gallery. However, if you do need to use a customized image, make sure you don't already have the Azure Virtual Desktop Agent installed on your device. Using a customized image with the Azure Virtual Desktop Agent can cause problems with the image.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a:t>
            </a:r>
          </a:p>
          <a:p>
            <a:pPr algn="l"/>
            <a:r>
              <a:rPr lang="en-US" b="0" i="0" dirty="0">
                <a:solidFill>
                  <a:srgbClr val="000000"/>
                </a:solidFill>
                <a:effectLst/>
                <a:latin typeface="Times New Roman" panose="02020603050405020304" pitchFamily="18" charset="0"/>
              </a:rPr>
              <a:t>Windows 10 Enterprise multi-session is available in the Azure Image Gallery. There are two options for customizing this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first option is to provision a virtual machine in Azure (See: </a:t>
            </a:r>
            <a:r>
              <a:rPr lang="en-US" b="0" i="0" dirty="0">
                <a:solidFill>
                  <a:srgbClr val="000000"/>
                </a:solidFill>
                <a:effectLst/>
                <a:latin typeface="Times New Roman" panose="02020603050405020304" pitchFamily="18" charset="0"/>
                <a:hlinkClick r:id="rId3"/>
              </a:rPr>
              <a:t>Create a virtual machine from a managed image</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second option is to create the image locally by downloading the image, provisioning a Hyper-V virtual machine, and customizing it to suit your needs.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virtual machine from a managed image</a:t>
            </a:r>
          </a:p>
          <a:p>
            <a:pPr algn="l"/>
            <a:r>
              <a:rPr lang="en-US" b="0" i="0" dirty="0">
                <a:solidFill>
                  <a:srgbClr val="000000"/>
                </a:solidFill>
                <a:effectLst/>
                <a:latin typeface="Times New Roman" panose="02020603050405020304" pitchFamily="18" charset="0"/>
              </a:rPr>
              <a:t>You can create multiple virtual machines from an Azure managed virtual machine image using the Azure portal or PowerShell. A managed virtual machine image contains the information necessary to create a virtual machine, including the OS and data disks. The virtual hard disks (VHDs) that make up the image, including both the OS disks and any data disks, are stored as managed disks.</a:t>
            </a:r>
          </a:p>
          <a:p>
            <a:pPr algn="l"/>
            <a:r>
              <a:rPr lang="en-US" b="0" i="0" dirty="0">
                <a:solidFill>
                  <a:srgbClr val="000000"/>
                </a:solidFill>
                <a:effectLst/>
                <a:latin typeface="Times New Roman" panose="02020603050405020304" pitchFamily="18" charset="0"/>
              </a:rPr>
              <a:t>Before creating a new virtual machine, create a managed virtual machine image to use as the source image and grant read access on the image to any user who should have access to the image.</a:t>
            </a:r>
          </a:p>
          <a:p>
            <a:pPr algn="l"/>
            <a:r>
              <a:rPr lang="en-US" b="0" i="0" dirty="0">
                <a:solidFill>
                  <a:srgbClr val="000000"/>
                </a:solidFill>
                <a:effectLst/>
                <a:latin typeface="Times New Roman" panose="02020603050405020304" pitchFamily="18" charset="0"/>
              </a:rPr>
              <a:t>One managed image supports up to 20 simultaneous deployments. Attempting to create more than 20 virtual machines concurrently, from the same managed image, may result in provisioning timeouts due to the storage performance limitations of a single VHD. To create more than 20 virtual machines concurrently, use a Shared Image Galleries image configured with 1 replica for every 20 concurrent virtual machine deployments.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67611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Make your images highly available</a:t>
            </a:r>
          </a:p>
          <a:p>
            <a:pPr algn="l"/>
            <a:r>
              <a:rPr lang="en-US" b="0" i="0" dirty="0">
                <a:solidFill>
                  <a:srgbClr val="000000"/>
                </a:solidFill>
                <a:effectLst/>
                <a:latin typeface="Times New Roman" panose="02020603050405020304" pitchFamily="18" charset="0"/>
              </a:rPr>
              <a:t>Azure Zone Redundant Storage (ZRS) provides resilience against an Availability Zone failure in the region. With the general availability of Shared Image Gallery, you can choose to store your images in ZRS accounts in regions with Availability Zones.</a:t>
            </a:r>
          </a:p>
          <a:p>
            <a:pPr algn="l"/>
            <a:r>
              <a:rPr lang="en-US" b="0" i="0" dirty="0">
                <a:solidFill>
                  <a:srgbClr val="000000"/>
                </a:solidFill>
                <a:effectLst/>
                <a:latin typeface="Times New Roman" panose="02020603050405020304" pitchFamily="18" charset="0"/>
              </a:rPr>
              <a:t>You can also choose the account type for each of the target regions. The default storage account type is </a:t>
            </a:r>
            <a:r>
              <a:rPr lang="en-US" b="0" i="0" dirty="0" err="1">
                <a:solidFill>
                  <a:srgbClr val="000000"/>
                </a:solidFill>
                <a:effectLst/>
                <a:latin typeface="Times New Roman" panose="02020603050405020304" pitchFamily="18" charset="0"/>
              </a:rPr>
              <a:t>Standard_LRS</a:t>
            </a:r>
            <a:r>
              <a:rPr lang="en-US" b="0" i="0" dirty="0">
                <a:solidFill>
                  <a:srgbClr val="000000"/>
                </a:solidFill>
                <a:effectLst/>
                <a:latin typeface="Times New Roman" panose="02020603050405020304" pitchFamily="18" charset="0"/>
              </a:rPr>
              <a:t>, but you can choose </a:t>
            </a:r>
            <a:r>
              <a:rPr lang="en-US" b="0" i="0" dirty="0" err="1">
                <a:solidFill>
                  <a:srgbClr val="000000"/>
                </a:solidFill>
                <a:effectLst/>
                <a:latin typeface="Times New Roman" panose="02020603050405020304" pitchFamily="18" charset="0"/>
              </a:rPr>
              <a:t>Standard_ZRS</a:t>
            </a:r>
            <a:r>
              <a:rPr lang="en-US" b="0" i="0" dirty="0">
                <a:solidFill>
                  <a:srgbClr val="000000"/>
                </a:solidFill>
                <a:effectLst/>
                <a:latin typeface="Times New Roman" panose="02020603050405020304" pitchFamily="18" charset="0"/>
              </a:rPr>
              <a:t> for regions with Availability Zones. Check the regional availability of ZRS here.</a:t>
            </a:r>
          </a:p>
          <a:p>
            <a:pPr algn="l"/>
            <a:br>
              <a:rPr lang="en-US" dirty="0"/>
            </a:br>
            <a:r>
              <a:rPr lang="en-US" b="1" i="0" dirty="0">
                <a:solidFill>
                  <a:srgbClr val="204262"/>
                </a:solidFill>
                <a:effectLst/>
                <a:latin typeface="Times New Roman" panose="02020603050405020304" pitchFamily="18" charset="0"/>
              </a:rPr>
              <a:t>Replication</a:t>
            </a:r>
          </a:p>
          <a:p>
            <a:pPr algn="l"/>
            <a:r>
              <a:rPr lang="en-US" b="0" i="0" dirty="0">
                <a:solidFill>
                  <a:srgbClr val="000000"/>
                </a:solidFill>
                <a:effectLst/>
                <a:latin typeface="Times New Roman" panose="02020603050405020304" pitchFamily="18" charset="0"/>
              </a:rPr>
              <a:t>Shared Image Gallery also allows you to replicate your images to other Azure regions automatically. Each Shared Image version can be replicated to different regions depending on what makes sense for your organization. One example is to always replicate the latest image in multi-regions while all older versions are only available in one region to save on storage costs for Shared Image versions.</a:t>
            </a:r>
          </a:p>
          <a:p>
            <a:pPr algn="l"/>
            <a:r>
              <a:rPr lang="en-US" b="0" i="0" dirty="0">
                <a:solidFill>
                  <a:srgbClr val="000000"/>
                </a:solidFill>
                <a:effectLst/>
                <a:latin typeface="Times New Roman" panose="02020603050405020304" pitchFamily="18" charset="0"/>
              </a:rPr>
              <a:t>The regions a Shared Image version is replicated to can be updated after creation time. The time it takes to replicate to different regions depends on the amount of data being copied and the number of regions the version is replicated to. While the replication is happening, you can view the status of replication per region. Once the image replication is complete in a region, you can then deploy a VM or scale-set using that image version in the region.</a:t>
            </a:r>
          </a:p>
          <a:p>
            <a:endParaRPr lang="en-US" dirty="0"/>
          </a:p>
          <a:p>
            <a:pPr algn="l"/>
            <a:r>
              <a:rPr lang="en-US" b="1" i="0" dirty="0">
                <a:solidFill>
                  <a:srgbClr val="204262"/>
                </a:solidFill>
                <a:effectLst/>
                <a:latin typeface="Times New Roman" panose="02020603050405020304" pitchFamily="18" charset="0"/>
              </a:rPr>
              <a:t>Access</a:t>
            </a:r>
          </a:p>
          <a:p>
            <a:pPr algn="l"/>
            <a:r>
              <a:rPr lang="en-US" b="0" i="0" dirty="0">
                <a:solidFill>
                  <a:srgbClr val="000000"/>
                </a:solidFill>
                <a:effectLst/>
                <a:latin typeface="Times New Roman" panose="02020603050405020304" pitchFamily="18" charset="0"/>
              </a:rPr>
              <a:t>The Shared Image Gallery, Image Definition, and Image version are resources that are shared using the built-in native Azure role-based access control (RBAC) controls. Using Azure role-based access control (RBAC) you can share these resources to other users, service principals, and groups. You can even share access to individuals outside of the tenant they were created within. Once a user has access to the Shared Image version, they can deploy a VM or a Virtual Machine Scale Set.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763288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Create a private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Resource group</a:t>
            </a:r>
            <a:r>
              <a:rPr lang="en-US" b="0" i="0" dirty="0">
                <a:solidFill>
                  <a:srgbClr val="000000"/>
                </a:solidFill>
                <a:effectLst/>
                <a:latin typeface="Times New Roman" panose="02020603050405020304" pitchFamily="18" charset="0"/>
              </a:rPr>
              <a:t>, select a resource group from the drop-down or select </a:t>
            </a:r>
            <a:r>
              <a:rPr lang="en-US" b="1" i="0" dirty="0">
                <a:solidFill>
                  <a:srgbClr val="000000"/>
                </a:solidFill>
                <a:effectLst/>
                <a:latin typeface="Times New Roman" panose="02020603050405020304" pitchFamily="18" charset="0"/>
              </a:rPr>
              <a:t>Create new</a:t>
            </a:r>
            <a:r>
              <a:rPr lang="en-US" b="0" i="0" dirty="0">
                <a:solidFill>
                  <a:srgbClr val="000000"/>
                </a:solidFill>
                <a:effectLst/>
                <a:latin typeface="Times New Roman" panose="02020603050405020304" pitchFamily="18" charset="0"/>
              </a:rPr>
              <a:t> and type a name for the new resource group.</a:t>
            </a:r>
          </a:p>
          <a:p>
            <a:pPr algn="l">
              <a:buFont typeface="+mj-lt"/>
              <a:buAutoNum type="arabicPeriod"/>
            </a:pPr>
            <a:r>
              <a:rPr lang="en-US" b="0" i="0" dirty="0">
                <a:solidFill>
                  <a:srgbClr val="000000"/>
                </a:solidFill>
                <a:effectLst/>
                <a:latin typeface="Times New Roman" panose="02020603050405020304" pitchFamily="18" charset="0"/>
              </a:rPr>
              <a:t>In </a:t>
            </a:r>
            <a:r>
              <a:rPr lang="en-US" b="1" i="0" dirty="0">
                <a:solidFill>
                  <a:srgbClr val="000000"/>
                </a:solidFill>
                <a:effectLst/>
                <a:latin typeface="Times New Roman" panose="02020603050405020304" pitchFamily="18" charset="0"/>
              </a:rPr>
              <a:t>Name</a:t>
            </a:r>
            <a:r>
              <a:rPr lang="en-US" b="0" i="0" dirty="0">
                <a:solidFill>
                  <a:srgbClr val="000000"/>
                </a:solidFill>
                <a:effectLst/>
                <a:latin typeface="Times New Roman" panose="02020603050405020304" pitchFamily="18" charset="0"/>
              </a:rPr>
              <a:t>, type a name for the name of the gallery.</a:t>
            </a:r>
          </a:p>
          <a:p>
            <a:pPr algn="l">
              <a:buFont typeface="+mj-lt"/>
              <a:buAutoNum type="arabicPeriod"/>
            </a:pPr>
            <a:r>
              <a:rPr lang="en-US" b="0" i="0" dirty="0">
                <a:solidFill>
                  <a:srgbClr val="000000"/>
                </a:solidFill>
                <a:effectLst/>
                <a:latin typeface="Times New Roman" panose="02020603050405020304" pitchFamily="18" charset="0"/>
              </a:rPr>
              <a:t>Select a </a:t>
            </a:r>
            <a:r>
              <a:rPr lang="en-US" b="1" i="0" dirty="0">
                <a:solidFill>
                  <a:srgbClr val="000000"/>
                </a:solidFill>
                <a:effectLst/>
                <a:latin typeface="Times New Roman" panose="02020603050405020304" pitchFamily="18" charset="0"/>
              </a:rPr>
              <a:t>Region</a:t>
            </a:r>
            <a:r>
              <a:rPr lang="en-US" b="0" i="0" dirty="0">
                <a:solidFill>
                  <a:srgbClr val="000000"/>
                </a:solidFill>
                <a:effectLst/>
                <a:latin typeface="Times New Roman" panose="02020603050405020304" pitchFamily="18" charset="0"/>
              </a:rPr>
              <a:t> from the drop-down.</a:t>
            </a:r>
          </a:p>
          <a:p>
            <a:pPr algn="l">
              <a:buFont typeface="+mj-lt"/>
              <a:buAutoNum type="arabicPeriod"/>
            </a:pPr>
            <a:r>
              <a:rPr lang="en-US" b="0" i="0" dirty="0">
                <a:solidFill>
                  <a:srgbClr val="000000"/>
                </a:solidFill>
                <a:effectLst/>
                <a:latin typeface="Times New Roman" panose="02020603050405020304" pitchFamily="18" charset="0"/>
              </a:rPr>
              <a:t>You can type a short description of the gallery, like </a:t>
            </a:r>
            <a:r>
              <a:rPr lang="en-US" b="0" i="1" dirty="0">
                <a:solidFill>
                  <a:srgbClr val="000000"/>
                </a:solidFill>
                <a:effectLst/>
                <a:latin typeface="Times New Roman" panose="02020603050405020304" pitchFamily="18" charset="0"/>
              </a:rPr>
              <a:t>My gallery for testing.</a:t>
            </a:r>
            <a:r>
              <a:rPr lang="en-US" b="0" i="0" dirty="0">
                <a:solidFill>
                  <a:srgbClr val="000000"/>
                </a:solidFill>
                <a:effectLst/>
                <a:latin typeface="Times New Roman" panose="02020603050405020304" pitchFamily="18" charset="0"/>
              </a:rPr>
              <a:t> and then click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AutoNum type="arabicPeriod"/>
            </a:pPr>
            <a:endParaRPr lang="en-US" b="0" i="0" dirty="0">
              <a:solidFill>
                <a:srgbClr val="000000"/>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Create a direct shared gallery</a:t>
            </a:r>
          </a:p>
          <a:p>
            <a:pPr algn="l">
              <a:buFont typeface="+mj-lt"/>
              <a:buAutoNum type="arabicPeriod"/>
            </a:pPr>
            <a:r>
              <a:rPr lang="en-US" b="0" i="0" dirty="0">
                <a:solidFill>
                  <a:srgbClr val="000000"/>
                </a:solidFill>
                <a:effectLst/>
                <a:latin typeface="Times New Roman" panose="02020603050405020304" pitchFamily="18" charset="0"/>
              </a:rPr>
              <a:t>Sign in to the Azure portal at </a:t>
            </a:r>
            <a:r>
              <a:rPr lang="en-US" b="0" i="0" dirty="0">
                <a:solidFill>
                  <a:srgbClr val="000000"/>
                </a:solidFill>
                <a:effectLst/>
                <a:latin typeface="Times New Roman" panose="02020603050405020304" pitchFamily="18" charset="0"/>
                <a:hlinkClick r:id="rId3"/>
              </a:rPr>
              <a:t>https://portal.azure.com</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Type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search box and select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in the results.</a:t>
            </a:r>
          </a:p>
          <a:p>
            <a:pPr algn="l">
              <a:buFont typeface="+mj-lt"/>
              <a:buAutoNum type="arabicPeriod"/>
            </a:pPr>
            <a:r>
              <a:rPr lang="en-US" b="0" i="0" dirty="0">
                <a:solidFill>
                  <a:srgbClr val="000000"/>
                </a:solidFill>
                <a:effectLst/>
                <a:latin typeface="Times New Roman" panose="02020603050405020304" pitchFamily="18" charset="0"/>
              </a:rPr>
              <a:t>In the </a:t>
            </a:r>
            <a:r>
              <a:rPr lang="en-US" b="1" i="0" dirty="0">
                <a:solidFill>
                  <a:srgbClr val="000000"/>
                </a:solidFill>
                <a:effectLst/>
                <a:latin typeface="Times New Roman" panose="02020603050405020304" pitchFamily="18" charset="0"/>
              </a:rPr>
              <a:t>Azure Compute Gallery</a:t>
            </a:r>
            <a:r>
              <a:rPr lang="en-US" b="0" i="0" dirty="0">
                <a:solidFill>
                  <a:srgbClr val="000000"/>
                </a:solidFill>
                <a:effectLst/>
                <a:latin typeface="Times New Roman" panose="02020603050405020304" pitchFamily="18" charset="0"/>
              </a:rPr>
              <a:t> page, click </a:t>
            </a:r>
            <a:r>
              <a:rPr lang="en-US" b="1" i="0" dirty="0">
                <a:solidFill>
                  <a:srgbClr val="000000"/>
                </a:solidFill>
                <a:effectLst/>
                <a:latin typeface="Times New Roman" panose="02020603050405020304" pitchFamily="18" charset="0"/>
              </a:rPr>
              <a:t>Add</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Create Azure Compute Gallery</a:t>
            </a:r>
            <a:r>
              <a:rPr lang="en-US" b="0" i="0" dirty="0">
                <a:solidFill>
                  <a:srgbClr val="000000"/>
                </a:solidFill>
                <a:effectLst/>
                <a:latin typeface="Times New Roman" panose="02020603050405020304" pitchFamily="18" charset="0"/>
              </a:rPr>
              <a:t> page, select the correct subscription.</a:t>
            </a:r>
          </a:p>
          <a:p>
            <a:pPr algn="l">
              <a:buFont typeface="+mj-lt"/>
              <a:buAutoNum type="arabicPeriod"/>
            </a:pPr>
            <a:r>
              <a:rPr lang="en-US" b="0" i="0" dirty="0">
                <a:solidFill>
                  <a:srgbClr val="000000"/>
                </a:solidFill>
                <a:effectLst/>
                <a:latin typeface="Times New Roman" panose="02020603050405020304" pitchFamily="18" charset="0"/>
              </a:rPr>
              <a:t>Complete all of the details on the page.</a:t>
            </a:r>
          </a:p>
          <a:p>
            <a:pPr algn="l">
              <a:buFont typeface="+mj-lt"/>
              <a:buAutoNum type="arabicPeriod"/>
            </a:pPr>
            <a:r>
              <a:rPr lang="en-US" b="0" i="0" dirty="0">
                <a:solidFill>
                  <a:srgbClr val="000000"/>
                </a:solidFill>
                <a:effectLst/>
                <a:latin typeface="Times New Roman" panose="02020603050405020304" pitchFamily="18" charset="0"/>
              </a:rPr>
              <a:t>At the bottom of the page, select </a:t>
            </a:r>
            <a:r>
              <a:rPr lang="en-US" b="1" i="0" dirty="0">
                <a:solidFill>
                  <a:srgbClr val="000000"/>
                </a:solidFill>
                <a:effectLst/>
                <a:latin typeface="Times New Roman" panose="02020603050405020304" pitchFamily="18" charset="0"/>
              </a:rPr>
              <a:t>Next: Sharing method</a:t>
            </a:r>
            <a:r>
              <a:rPr lang="en-US" b="0" i="0" dirty="0">
                <a:solidFill>
                  <a:srgbClr val="000000"/>
                </a:solidFill>
                <a:effectLst/>
                <a:latin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rPr>
              <a:t>On the </a:t>
            </a:r>
            <a:r>
              <a:rPr lang="en-US" b="1" i="0" dirty="0">
                <a:solidFill>
                  <a:srgbClr val="000000"/>
                </a:solidFill>
                <a:effectLst/>
                <a:latin typeface="Times New Roman" panose="02020603050405020304" pitchFamily="18" charset="0"/>
              </a:rPr>
              <a:t>Sharing</a:t>
            </a:r>
            <a:r>
              <a:rPr lang="en-US" b="0" i="0" dirty="0">
                <a:solidFill>
                  <a:srgbClr val="000000"/>
                </a:solidFill>
                <a:effectLst/>
                <a:latin typeface="Times New Roman" panose="02020603050405020304" pitchFamily="18" charset="0"/>
              </a:rPr>
              <a:t> tab, select </a:t>
            </a:r>
            <a:r>
              <a:rPr lang="en-US" b="1" i="0" dirty="0">
                <a:solidFill>
                  <a:srgbClr val="000000"/>
                </a:solidFill>
                <a:effectLst/>
                <a:latin typeface="Times New Roman" panose="02020603050405020304" pitchFamily="18" charset="0"/>
              </a:rPr>
              <a:t>RBAC + share directly</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you're done, select </a:t>
            </a:r>
            <a:r>
              <a:rPr lang="en-US" b="1" i="0" dirty="0">
                <a:solidFill>
                  <a:srgbClr val="000000"/>
                </a:solidFill>
                <a:effectLst/>
                <a:latin typeface="Times New Roman" panose="02020603050405020304" pitchFamily="18" charset="0"/>
              </a:rPr>
              <a:t>Review + 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After validation passes, select </a:t>
            </a:r>
            <a:r>
              <a:rPr lang="en-US" b="1" i="0" dirty="0">
                <a:solidFill>
                  <a:srgbClr val="000000"/>
                </a:solidFill>
                <a:effectLst/>
                <a:latin typeface="Times New Roman" panose="02020603050405020304" pitchFamily="18" charset="0"/>
              </a:rPr>
              <a:t>Create</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When the deployment is finished, select </a:t>
            </a:r>
            <a:r>
              <a:rPr lang="en-US" b="1" i="0" dirty="0">
                <a:solidFill>
                  <a:srgbClr val="000000"/>
                </a:solidFill>
                <a:effectLst/>
                <a:latin typeface="Times New Roman" panose="02020603050405020304" pitchFamily="18" charset="0"/>
              </a:rPr>
              <a:t>Go to resource</a:t>
            </a:r>
            <a:r>
              <a:rPr lang="en-US" b="0" i="0" dirty="0">
                <a:solidFill>
                  <a:srgbClr val="000000"/>
                </a:solidFill>
                <a:effectLst/>
                <a:latin typeface="Times New Roman" panose="02020603050405020304" pitchFamily="18" charset="0"/>
              </a:rPr>
              <a:t>.</a:t>
            </a:r>
          </a:p>
          <a:p>
            <a:pPr algn="l">
              <a:buFont typeface="+mj-lt"/>
              <a:buNone/>
            </a:pPr>
            <a:endParaRPr lang="en-US" b="0" i="0" dirty="0">
              <a:solidFill>
                <a:srgbClr val="000000"/>
              </a:solidFill>
              <a:effectLst/>
              <a:latin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a:t>
            </a:fld>
            <a:endParaRPr lang="en-US"/>
          </a:p>
        </p:txBody>
      </p:sp>
    </p:spTree>
    <p:extLst>
      <p:ext uri="{BB962C8B-B14F-4D97-AF65-F5344CB8AC3E}">
        <p14:creationId xmlns:p14="http://schemas.microsoft.com/office/powerpoint/2010/main" val="848421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61669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546891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 want your users be able to customize which language their Windows 10 Enterprise multi-session image displays.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two ways you can accommodate the language needs of your 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Build dedicated host pools with a customized image for each language.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Have users with different language and localization requirements in the same host pool, but customize their images to ensure they can select whichever language they need.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latter method is a lot more efficient and cost-effective. However, it's up to you to decide which method best suits your needs.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This unit will show you how to customize languages for your images.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need the following to customize Windows 10 Enterprise multi-session images to add multiple languages: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virtual machine (VM) with Windows 10 Enterprise multi-session.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Language ISO, Feature on Demand (FOD) Disk 1, and Inbox Apps ISO of the OS version the image uses.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An Azure Files Share or a file share on a Windows File Server Virtual Machine</a:t>
            </a:r>
          </a:p>
          <a:p>
            <a:pPr algn="l"/>
            <a:r>
              <a:rPr lang="en-US" b="0" i="0" dirty="0">
                <a:solidFill>
                  <a:srgbClr val="000000"/>
                </a:solidFill>
                <a:effectLst/>
                <a:latin typeface="Times New Roman" panose="02020603050405020304" pitchFamily="18" charset="0"/>
              </a:rPr>
              <a:t>The file share (repository) must be accessible from the Azure VM you plan to use to create the custom image.</a:t>
            </a:r>
          </a:p>
          <a:p>
            <a:pPr algn="l"/>
            <a:endParaRPr lang="en-US" b="0" i="0" dirty="0">
              <a:solidFill>
                <a:srgbClr val="000000"/>
              </a:solidFill>
              <a:effectLst/>
              <a:latin typeface="Times New Roman" panose="02020603050405020304" pitchFamily="18" charset="0"/>
            </a:endParaRPr>
          </a:p>
          <a:p>
            <a:pPr algn="l"/>
            <a:r>
              <a:rPr lang="en-US" b="1" i="0" dirty="0">
                <a:effectLst/>
                <a:latin typeface="Segoe UI VSS (Regular)"/>
              </a:rPr>
              <a:t>Create a custom Windows 10 Enterprise multi-session image manually</a:t>
            </a:r>
          </a:p>
          <a:p>
            <a:pPr algn="l"/>
            <a:r>
              <a:rPr lang="en-US" b="0" i="0" dirty="0">
                <a:effectLst/>
                <a:latin typeface="Segoe UI VSS (Regular)"/>
              </a:rPr>
              <a:t>To create a custom Windows 10 Enterprise multi-session image manually:</a:t>
            </a:r>
          </a:p>
          <a:p>
            <a:pPr algn="l">
              <a:buFont typeface="+mj-lt"/>
              <a:buAutoNum type="arabicPeriod"/>
            </a:pPr>
            <a:r>
              <a:rPr lang="en-US" b="0" i="0" dirty="0">
                <a:effectLst/>
                <a:latin typeface="Segoe UI VSS (Regular)"/>
              </a:rPr>
              <a:t>Deploy an Azure VM, then go to the Azure Gallery and select the current version of Windows 10 Enterprise multi-session you're using.</a:t>
            </a:r>
          </a:p>
          <a:p>
            <a:pPr algn="l">
              <a:buFont typeface="+mj-lt"/>
              <a:buAutoNum type="arabicPeriod"/>
            </a:pPr>
            <a:r>
              <a:rPr lang="en-US" b="0" i="0" dirty="0">
                <a:effectLst/>
                <a:latin typeface="Segoe UI VSS (Regular)"/>
              </a:rPr>
              <a:t>After you've deployed the VM, connect to it using RDP as a local admin.</a:t>
            </a:r>
          </a:p>
          <a:p>
            <a:pPr algn="l">
              <a:buFont typeface="+mj-lt"/>
              <a:buAutoNum type="arabicPeriod"/>
            </a:pPr>
            <a:r>
              <a:rPr lang="en-US" b="0" i="0" dirty="0">
                <a:effectLst/>
                <a:latin typeface="Segoe UI VSS (Regular)"/>
              </a:rPr>
              <a:t>Make sure your VM has all the latest Windows Updates. Download the updates and restart the VM, if necessary.</a:t>
            </a:r>
          </a:p>
          <a:p>
            <a:pPr algn="l">
              <a:buFont typeface="+mj-lt"/>
              <a:buAutoNum type="arabicPeriod"/>
            </a:pPr>
            <a:r>
              <a:rPr lang="en-US" b="0" i="0" dirty="0">
                <a:effectLst/>
                <a:latin typeface="Segoe UI VSS (Regular)"/>
              </a:rPr>
              <a:t>Connect to the language package, FOD, and Inbox Apps file share repository and mount it to a letter drive (for example, drive E).</a:t>
            </a:r>
          </a:p>
          <a:p>
            <a:pPr algn="l"/>
            <a:r>
              <a:rPr lang="en-US" b="1" i="0" dirty="0">
                <a:effectLst/>
                <a:latin typeface="Segoe UI VSS (Regular)"/>
              </a:rPr>
              <a:t>Finish customizing your image</a:t>
            </a:r>
          </a:p>
          <a:p>
            <a:pPr algn="l"/>
            <a:r>
              <a:rPr lang="en-US" b="0" i="0" dirty="0">
                <a:effectLst/>
                <a:latin typeface="Segoe UI VSS (Regular)"/>
              </a:rPr>
              <a:t>After you've installed the language packs, you can install any other software you want to add to your customized image.</a:t>
            </a:r>
          </a:p>
          <a:p>
            <a:pPr algn="l"/>
            <a:r>
              <a:rPr lang="en-US" b="0" i="0" dirty="0">
                <a:effectLst/>
                <a:latin typeface="Segoe UI VSS (Regular)"/>
              </a:rPr>
              <a:t>Once you're finished customizing your image, you'll need to run the system preparation tool (</a:t>
            </a:r>
            <a:r>
              <a:rPr lang="en-US" b="0" i="0" dirty="0" err="1">
                <a:effectLst/>
                <a:latin typeface="Segoe UI VSS (Regular)"/>
              </a:rPr>
              <a:t>sysprep</a:t>
            </a:r>
            <a:r>
              <a:rPr lang="en-US" b="0" i="0" dirty="0">
                <a:effectLst/>
                <a:latin typeface="Segoe UI VSS (Regular)"/>
              </a:rPr>
              <a:t>).</a:t>
            </a:r>
          </a:p>
          <a:p>
            <a:pPr algn="l"/>
            <a:r>
              <a:rPr lang="en-US" b="0" i="0" dirty="0">
                <a:effectLst/>
                <a:latin typeface="Segoe UI VSS (Regular)"/>
              </a:rPr>
              <a:t>To run </a:t>
            </a:r>
            <a:r>
              <a:rPr lang="en-US" b="0" i="0" dirty="0" err="1">
                <a:effectLst/>
                <a:latin typeface="Segoe UI VSS (Regular)"/>
              </a:rPr>
              <a:t>sysprep</a:t>
            </a:r>
            <a:r>
              <a:rPr lang="en-US" b="0" i="0" dirty="0">
                <a:effectLst/>
                <a:latin typeface="Segoe UI VSS (Regular)"/>
              </a:rPr>
              <a:t>:</a:t>
            </a:r>
          </a:p>
          <a:p>
            <a:pPr algn="l">
              <a:buFont typeface="+mj-lt"/>
              <a:buAutoNum type="arabicPeriod"/>
            </a:pPr>
            <a:r>
              <a:rPr lang="en-US" b="0" i="0" dirty="0">
                <a:effectLst/>
                <a:latin typeface="Segoe UI VSS (Regular)"/>
              </a:rPr>
              <a:t>Open an elevated command prompt and run the following command to generalize the image:</a:t>
            </a:r>
          </a:p>
          <a:p>
            <a:pPr algn="l">
              <a:buFont typeface="+mj-lt"/>
              <a:buAutoNum type="arabicPeriod" startAt="2"/>
            </a:pPr>
            <a:r>
              <a:rPr lang="en-US" dirty="0"/>
              <a:t>C:\Windows\System32\Sysprep\sysprep.exe /</a:t>
            </a:r>
            <a:r>
              <a:rPr lang="en-US" dirty="0" err="1"/>
              <a:t>oobe</a:t>
            </a:r>
            <a:r>
              <a:rPr lang="en-US" dirty="0"/>
              <a:t> /generalize /shutdown </a:t>
            </a:r>
            <a:r>
              <a:rPr lang="en-US" b="0" i="0" dirty="0">
                <a:effectLst/>
                <a:latin typeface="Segoe UI VSS (Regular)"/>
              </a:rPr>
              <a:t>Stop the VM, then capture it in a managed.</a:t>
            </a:r>
          </a:p>
          <a:p>
            <a:pPr algn="l">
              <a:buFont typeface="+mj-lt"/>
              <a:buAutoNum type="arabicPeriod" startAt="2"/>
            </a:pPr>
            <a:r>
              <a:rPr lang="en-US" b="0" i="0" dirty="0">
                <a:effectLst/>
                <a:latin typeface="Segoe UI VSS (Regular)"/>
              </a:rPr>
              <a:t>You can now use the customized image to deploy an Azure Virtual Desktop host pool.</a:t>
            </a:r>
          </a:p>
          <a:p>
            <a:br>
              <a:rPr lang="en-US"/>
            </a:br>
            <a:endParaRPr lang="en-US" b="0" i="0" dirty="0">
              <a:solidFill>
                <a:srgbClr val="000000"/>
              </a:solidFill>
              <a:effectLst/>
              <a:latin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uses Azure role-based access controls (RBAC) to assign roles to users and admins. These roles give admins permission to carry out certain tasks.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standard built-in roles for Azure are: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Owner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Contributor</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Reader</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However, Azure Virtual Desktop has additional roles that let you separate management roles for host pools, app groups, and workspaces.</a:t>
            </a:r>
          </a:p>
          <a:p>
            <a:pPr algn="l"/>
            <a:r>
              <a:rPr lang="en-US" b="0" i="0" dirty="0">
                <a:solidFill>
                  <a:srgbClr val="000000"/>
                </a:solidFill>
                <a:effectLst/>
                <a:latin typeface="Times New Roman" panose="02020603050405020304" pitchFamily="18" charset="0"/>
              </a:rPr>
              <a:t>These roles are named in compliance with Azure's standard roles and least-privilege methodology.</a:t>
            </a:r>
          </a:p>
          <a:p>
            <a:pPr algn="l"/>
            <a:r>
              <a:rPr lang="en-US" b="0" i="0" dirty="0">
                <a:solidFill>
                  <a:srgbClr val="000000"/>
                </a:solidFill>
                <a:effectLst/>
                <a:latin typeface="Times New Roman" panose="02020603050405020304" pitchFamily="18" charset="0"/>
              </a:rPr>
              <a:t>Azure Virtual Desktop doesn't have a specific Owner role. However, you can use a standard Owner role for the service objects.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Desktop has a delegated access model that lets you define the amount of access a particular user is allowed to have by assigning them a role.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 role assignment has three components: security principal, role definition, and scope.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delegated access model is based on the Azure role-based access control (RBAC) model.</a:t>
            </a:r>
          </a:p>
          <a:p>
            <a:pPr algn="l"/>
            <a:r>
              <a:rPr lang="en-US" b="0" i="0" dirty="0">
                <a:solidFill>
                  <a:srgbClr val="000000"/>
                </a:solidFill>
                <a:effectLst/>
                <a:latin typeface="Times New Roman" panose="02020603050405020304" pitchFamily="18" charset="0"/>
              </a:rPr>
              <a:t>Azure Virtual Desktop delegated access supports the following values for each element of the role assignment: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Security principal</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Service principals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Role definition</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Built-in roles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Custom roles</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Scope</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App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Workspaces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screen capture protection feature prevents sensitive information from being captured on the client endpoints. When you enable this feature, remote content will be automatically blocked or hidden in screenshots and screen shares. Also, the Remote Desktop client will hide content from malicious software that may be capturing the screen.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Screen capture protection is configured on the session host level and enforced on the client. Only clients that support this feature can connect to the remote session.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Following clients currently support screen capture protection: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Windows Desktop client supports screen capture protection for full desktops only.</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macOS client version 10.7.0 or older supports screen capture protection for both RemoteApp and full desktops.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786207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Planning your Conditional Access deployment is critical to achieving your organization's access strategy for apps and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Active Directory (Azure AD) Conditional Access analyses signals such as user, device, and location to automate decisions and enforce organizational access policies for resource. You can use Conditional Access policies to apply access controls like multifactor authentication (MFA). Conditional Access policies allow you to prompt users for MFA when needed for security, and stay out of users’ way when not needed.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Windows client for Azure Virtual Desktop integrates Azure Virtual Desktop with your local machine. However, when you configure your Azure Virtual Desktop account into the Windows client, there are certain actions you'll need to take to keep your users safe.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you first sign in, the client asks for your username, password, and Azure Active Directory Multi-Factor Authentication. The next time you sign in, the client will remember your token from your Azure Active Directory (AD) Enterprise Application.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they select </a:t>
            </a:r>
            <a:r>
              <a:rPr lang="en-US" b="1" i="0" dirty="0">
                <a:solidFill>
                  <a:srgbClr val="000000"/>
                </a:solidFill>
                <a:effectLst/>
                <a:latin typeface="Times New Roman" panose="02020603050405020304" pitchFamily="18" charset="0"/>
              </a:rPr>
              <a:t>Remember me</a:t>
            </a:r>
            <a:r>
              <a:rPr lang="en-US" b="0" i="0" dirty="0">
                <a:solidFill>
                  <a:srgbClr val="000000"/>
                </a:solidFill>
                <a:effectLst/>
                <a:latin typeface="Times New Roman" panose="02020603050405020304" pitchFamily="18" charset="0"/>
              </a:rPr>
              <a:t> on the prompt for credentials for the session host, your users can sign in after restarting the client without needing to reenter their credentials.</a:t>
            </a:r>
          </a:p>
          <a:p>
            <a:endParaRPr lang="en-US" dirty="0"/>
          </a:p>
          <a:p>
            <a:r>
              <a:rPr lang="en-US" b="0" i="0" dirty="0">
                <a:solidFill>
                  <a:srgbClr val="000000"/>
                </a:solidFill>
                <a:effectLst/>
                <a:latin typeface="Times New Roman" panose="02020603050405020304" pitchFamily="18" charset="0"/>
              </a:rPr>
              <a:t>While remembering credentials is convenient, it can also make deployments on Enterprise scenarios or personal devices less secure. To protect your users, you can make sure the client keeps asking for Azure Active Directory Multi-Factor Authentication credentials more frequently.</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Defender for Endpoint is an enterprise endpoint security platform to help businesses prevent, investigate, detect, and respond to threats. Microsoft Defender for Endpoint increases endpoint security for Azure Virtual Desktop and Windows 10 physical endpoints.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Defender for Endpoint allows up to 50 concurrent user connections for Windows 10 Enterprise multi-session running on  Azure Virtual Desktop.</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Single session scenarios on Windows 10 Enterprise are fully supported for onboarding your Azure Virtual Desktop machines into Defender for Endpoint.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reduce your total Azure Virtual Desktop deployment cost by scaling your virtual machines. This means shutting down and deallocating session host VMs during off-peak usage hours, then turning them back on and reallocating them during peak hours.</a:t>
            </a:r>
          </a:p>
          <a:p>
            <a:endParaRPr lang="en-US" b="0" i="0" dirty="0">
              <a:effectLst/>
              <a:latin typeface="Segoe UI" panose="020B0502040204020203" pitchFamily="34" charset="0"/>
            </a:endParaRPr>
          </a:p>
          <a:p>
            <a:r>
              <a:rPr lang="en-US" b="0" i="0" dirty="0">
                <a:effectLst/>
                <a:latin typeface="Segoe UI" panose="020B0502040204020203" pitchFamily="34" charset="0"/>
              </a:rPr>
              <a:t>As seen in graphic:</a:t>
            </a:r>
          </a:p>
          <a:p>
            <a:r>
              <a:rPr lang="en-US" b="1" i="0" dirty="0">
                <a:effectLst/>
                <a:latin typeface="Segoe UI" panose="020B0502040204020203" pitchFamily="34" charset="0"/>
              </a:rPr>
              <a:t>Early morning, employees arriving at work (5:59am) -&gt; The scale threshold is met, increased VM allocation to meet demand -&gt; Ideal optimization for VM allocation (8:00am) -&gt; Workday winding down (5:00pm) -&gt; Remaining workers begin leaving for home (8:00am)</a:t>
            </a:r>
          </a:p>
          <a:p>
            <a:endParaRPr lang="en-US" b="1" i="0" dirty="0">
              <a:effectLst/>
              <a:latin typeface="Segoe UI" panose="020B0502040204020203" pitchFamily="34" charset="0"/>
            </a:endParaRPr>
          </a:p>
          <a:p>
            <a:pPr algn="l"/>
            <a:r>
              <a:rPr lang="en-US" b="1" i="0" dirty="0">
                <a:effectLst/>
                <a:latin typeface="Segoe UI" panose="020B0502040204020203" pitchFamily="34" charset="0"/>
              </a:rPr>
              <a:t>How the scaling tool works</a:t>
            </a:r>
          </a:p>
          <a:p>
            <a:pPr algn="l"/>
            <a:r>
              <a:rPr lang="en-US" b="0" i="0" dirty="0">
                <a:effectLst/>
                <a:latin typeface="Segoe UI" panose="020B0502040204020203" pitchFamily="34" charset="0"/>
              </a:rPr>
              <a:t>The scaling tool provides a low-cost automation option for customers who want to optimize their session host VM costs.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scaling tool to:</a:t>
            </a:r>
          </a:p>
          <a:p>
            <a:pPr marL="171450" indent="-171450" algn="l">
              <a:buFont typeface="Arial" panose="020B0604020202020204" pitchFamily="34" charset="0"/>
              <a:buChar char="•"/>
            </a:pPr>
            <a:r>
              <a:rPr lang="en-US" b="0" i="0" dirty="0">
                <a:effectLst/>
                <a:latin typeface="Segoe UI" panose="020B0502040204020203" pitchFamily="34" charset="0"/>
              </a:rPr>
              <a:t>Schedule VMs to start and stop based on Peak and Off-Peak business hours.</a:t>
            </a:r>
          </a:p>
          <a:p>
            <a:pPr marL="171450" indent="-171450" algn="l">
              <a:buFont typeface="Arial" panose="020B0604020202020204" pitchFamily="34" charset="0"/>
              <a:buChar char="•"/>
            </a:pPr>
            <a:r>
              <a:rPr lang="en-US" b="0" i="0" dirty="0">
                <a:effectLst/>
                <a:latin typeface="Segoe UI" panose="020B0502040204020203" pitchFamily="34" charset="0"/>
              </a:rPr>
              <a:t>Scale out VMs based on number of sessions per CPU core.</a:t>
            </a:r>
          </a:p>
          <a:p>
            <a:pPr marL="171450" indent="-171450" algn="l">
              <a:buFont typeface="Arial" panose="020B0604020202020204" pitchFamily="34" charset="0"/>
              <a:buChar char="•"/>
            </a:pPr>
            <a:r>
              <a:rPr lang="en-US" b="0" i="0" dirty="0">
                <a:effectLst/>
                <a:latin typeface="Segoe UI" panose="020B0502040204020203" pitchFamily="34" charset="0"/>
              </a:rPr>
              <a:t>Scale in VMs during Off-Peak hours, leaving the minimum number of session host VMs running.</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scaling tool uses a combination of an Azure Automation account, a PowerShell runbook, a webhook, and the Azure Logic App to function. When the tool runs, Azure Logic App calls a webhook to start the Azure Automation runbook. The runbook then creates a job.</a:t>
            </a:r>
          </a:p>
          <a:p>
            <a:endParaRPr lang="en-US" dirty="0"/>
          </a:p>
          <a:p>
            <a:r>
              <a:rPr lang="en-US" b="1" i="0" dirty="0">
                <a:effectLst/>
                <a:latin typeface="Segoe UI" panose="020B0502040204020203" pitchFamily="34" charset="0"/>
              </a:rPr>
              <a:t>During peak usage time</a:t>
            </a:r>
            <a:r>
              <a:rPr lang="en-US" b="0" i="0" dirty="0">
                <a:effectLst/>
                <a:latin typeface="Segoe UI" panose="020B0502040204020203" pitchFamily="34" charset="0"/>
              </a:rPr>
              <a:t>, the job checks the current number of sessions and the VM capacity of the current running session host for each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If the session host VMs can't support existing sessions, the job starts additional session host VMs in the host pool.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effectLst/>
                <a:latin typeface="Segoe UI" panose="020B0502040204020203" pitchFamily="34" charset="0"/>
              </a:rPr>
              <a:t>During the off-peak usage time</a:t>
            </a:r>
            <a:r>
              <a:rPr lang="en-US" b="0" i="0" dirty="0">
                <a:effectLst/>
                <a:latin typeface="Segoe UI" panose="020B0502040204020203" pitchFamily="34" charset="0"/>
              </a:rPr>
              <a:t>, the job determines how many session host VMs should be shut down. The job will set the session host VMs to drain mode to prevent new sessions from connecting to the hosts.</a:t>
            </a:r>
          </a:p>
          <a:p>
            <a:pPr marL="171450" indent="-171450" algn="l">
              <a:buFont typeface="Arial" panose="020B0604020202020204" pitchFamily="34" charset="0"/>
              <a:buChar char="•"/>
            </a:pPr>
            <a:r>
              <a:rPr lang="en-US" b="0" i="0" dirty="0">
                <a:effectLst/>
                <a:latin typeface="Segoe UI" panose="020B0502040204020203" pitchFamily="34" charset="0"/>
              </a:rPr>
              <a:t>The job will notify any currently signed in users to save their work, wait the configured amount of time, and then force the users to sign out.</a:t>
            </a:r>
          </a:p>
          <a:p>
            <a:pPr marL="171450" indent="-171450" algn="l">
              <a:buFont typeface="Arial" panose="020B0604020202020204" pitchFamily="34" charset="0"/>
              <a:buChar char="•"/>
            </a:pPr>
            <a:r>
              <a:rPr lang="en-US" b="0" i="0" dirty="0">
                <a:effectLst/>
                <a:latin typeface="Segoe UI" panose="020B0502040204020203" pitchFamily="34" charset="0"/>
              </a:rPr>
              <a:t>Once all user sessions on the session host VM have been signed out, the job will shut down the VM.</a:t>
            </a:r>
          </a:p>
          <a:p>
            <a:pPr marL="171450" indent="-171450" algn="l">
              <a:buFont typeface="Arial" panose="020B0604020202020204" pitchFamily="34" charset="0"/>
              <a:buChar char="•"/>
            </a:pPr>
            <a:r>
              <a:rPr lang="en-US" b="0" i="0" dirty="0">
                <a:effectLst/>
                <a:latin typeface="Segoe UI" panose="020B0502040204020203" pitchFamily="34" charset="0"/>
              </a:rPr>
              <a:t>After the VM shuts down, the job will reset its session host drain mode.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181069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16</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You'll need an Azure Automation account to run the PowerShell runbook. The process this section describes is useful even if you have an existing Azure Automation account that you want to use to set up the PowerShell runbook.</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779254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Procedure: </a:t>
            </a:r>
            <a:r>
              <a:rPr lang="en-US" dirty="0">
                <a:hlinkClick r:id="rId3"/>
              </a:rPr>
              <a:t>Scale session hosts Azure Automation Azure Virtual Desktop (classic) - Azure | Microsoft Docs</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reduce your total Azure Virtual Desktop deployment cost by scaling your virtual machines (VMs). This means shutting down and deallocating session host VMs during off-peak usage hours, then turning them back on and reallocating them during peak hours.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scaling tool built with the Azure Automation account and Azure Logic App automatically scales session host VMs in your Azure Virtual Desktop environment.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make changes to the execution schedule, such as changing the recurrence interval or time zone, go to the Azure Logic App autoscale scheduler and 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 to go to the Azure Logic App Designer.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Progression: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an Azure Automation Run As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Create the Azure Logic App and execution schedule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the tool runs, Azure Logic App calls a webhook to start the Azure Automation runbook. The runbook then creates a job.</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584352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Before you start using Azure Monitor for Azure Virtual Desktop, you'll need to set up the following things: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At least one configured Log Analytics Workspace. Use a designated Log Analytics workspace for your Azure Virtual Desktop session hosts to ensure that performance counters and events are only collected from session hosts in your Azure Virtual Desktop deployment.</a:t>
            </a:r>
          </a:p>
          <a:p>
            <a:pPr marL="171450" indent="-171450" algn="l">
              <a:buFont typeface="Arial" panose="020B0604020202020204" pitchFamily="34" charset="0"/>
              <a:buChar char="•"/>
            </a:pPr>
            <a:r>
              <a:rPr lang="en-US" b="0" i="0" dirty="0">
                <a:effectLst/>
                <a:latin typeface="Segoe UI" panose="020B0502040204020203" pitchFamily="34" charset="0"/>
              </a:rPr>
              <a:t>Enable data collection for the following things in your Log Analytics workspace:</a:t>
            </a:r>
          </a:p>
          <a:p>
            <a:pPr marL="742950" lvl="1" indent="-285750" algn="l">
              <a:buFont typeface="Arial" panose="020B0604020202020204" pitchFamily="34" charset="0"/>
              <a:buChar char="•"/>
            </a:pPr>
            <a:r>
              <a:rPr lang="en-US" b="0" i="0" dirty="0">
                <a:effectLst/>
                <a:latin typeface="Segoe UI" panose="020B0502040204020203" pitchFamily="34" charset="0"/>
              </a:rPr>
              <a:t>Diagnostics from your Azure Virtual Desktop environment</a:t>
            </a:r>
          </a:p>
          <a:p>
            <a:pPr marL="742950" lvl="1" indent="-285750" algn="l">
              <a:buFont typeface="Arial" panose="020B0604020202020204" pitchFamily="34" charset="0"/>
              <a:buChar char="•"/>
            </a:pPr>
            <a:r>
              <a:rPr lang="en-US" b="0" i="0" dirty="0">
                <a:effectLst/>
                <a:latin typeface="Segoe UI" panose="020B0502040204020203" pitchFamily="34" charset="0"/>
              </a:rPr>
              <a:t>Recommended performance counters from your Azure Virtual Desktop session hosts</a:t>
            </a:r>
          </a:p>
          <a:p>
            <a:pPr marL="742950" lvl="1" indent="-285750" algn="l">
              <a:buFont typeface="Arial" panose="020B0604020202020204" pitchFamily="34" charset="0"/>
              <a:buChar char="•"/>
            </a:pPr>
            <a:r>
              <a:rPr lang="en-US" b="0" i="0" dirty="0">
                <a:effectLst/>
                <a:latin typeface="Segoe UI" panose="020B0502040204020203" pitchFamily="34" charset="0"/>
              </a:rPr>
              <a:t>Recommended Windows Event Logs from your Azure Virtual Desktop session hosts</a:t>
            </a:r>
          </a:p>
          <a:p>
            <a:endParaRPr lang="en-US" dirty="0"/>
          </a:p>
          <a:p>
            <a:endParaRPr lang="en-US" dirty="0"/>
          </a:p>
          <a:p>
            <a:pPr algn="l"/>
            <a:r>
              <a:rPr lang="en-US" b="0" i="0" dirty="0">
                <a:effectLst/>
                <a:latin typeface="Segoe UI" panose="020B0502040204020203" pitchFamily="34" charset="0"/>
              </a:rPr>
              <a:t>You can open Azure Monitor for Azure Virtual Desktop by doing the following:</a:t>
            </a:r>
          </a:p>
          <a:p>
            <a:pPr marL="228600" indent="-228600" algn="l">
              <a:buFont typeface="+mj-lt"/>
              <a:buAutoNum type="arabicPeriod"/>
            </a:pPr>
            <a:r>
              <a:rPr lang="en-US" b="0" i="0" dirty="0">
                <a:effectLst/>
                <a:latin typeface="Segoe UI" panose="020B0502040204020203" pitchFamily="34" charset="0"/>
              </a:rPr>
              <a:t>Go to the Azure portal.</a:t>
            </a:r>
          </a:p>
          <a:p>
            <a:pPr marL="228600" indent="-228600" algn="l">
              <a:buFont typeface="+mj-lt"/>
              <a:buAutoNum type="arabicPeriod"/>
            </a:pPr>
            <a:r>
              <a:rPr lang="en-US" b="0" i="0" dirty="0">
                <a:effectLst/>
                <a:latin typeface="Segoe UI" panose="020B0502040204020203" pitchFamily="34" charset="0"/>
              </a:rPr>
              <a:t>Search for and select </a:t>
            </a:r>
            <a:r>
              <a:rPr lang="en-US" b="1" i="0" dirty="0">
                <a:effectLst/>
                <a:latin typeface="Segoe UI" panose="020B0502040204020203" pitchFamily="34" charset="0"/>
              </a:rPr>
              <a:t>Azure Monitor</a:t>
            </a:r>
            <a:r>
              <a:rPr lang="en-US" b="0" i="0" dirty="0">
                <a:effectLst/>
                <a:latin typeface="Segoe UI" panose="020B0502040204020203" pitchFamily="34" charset="0"/>
              </a:rPr>
              <a:t> from the Azure portal. </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Insights Hub</a:t>
            </a:r>
            <a:r>
              <a:rPr lang="en-US" b="0" i="0" dirty="0">
                <a:effectLst/>
                <a:latin typeface="Segoe UI" panose="020B0502040204020203" pitchFamily="34" charset="0"/>
              </a:rPr>
              <a:t> under </a:t>
            </a:r>
            <a:r>
              <a:rPr lang="en-US" b="1" i="0" dirty="0">
                <a:effectLst/>
                <a:latin typeface="Segoe UI" panose="020B0502040204020203" pitchFamily="34" charset="0"/>
              </a:rPr>
              <a:t>Insights</a:t>
            </a:r>
            <a:r>
              <a:rPr lang="en-US" b="0" i="0" dirty="0">
                <a:effectLst/>
                <a:latin typeface="Segoe UI" panose="020B0502040204020203" pitchFamily="34" charset="0"/>
              </a:rPr>
              <a:t>, then select </a:t>
            </a:r>
            <a:r>
              <a:rPr lang="en-US" b="1" i="0" dirty="0">
                <a:effectLst/>
                <a:latin typeface="Segoe UI" panose="020B0502040204020203" pitchFamily="34" charset="0"/>
              </a:rPr>
              <a:t>Azure Virtual Desktop</a:t>
            </a:r>
            <a:r>
              <a:rPr lang="en-US" b="0" i="0" dirty="0">
                <a:effectLst/>
                <a:latin typeface="Segoe UI" panose="020B0502040204020203" pitchFamily="34" charset="0"/>
              </a:rPr>
              <a:t>. </a:t>
            </a:r>
          </a:p>
          <a:p>
            <a:pPr marL="228600" indent="-228600" algn="l">
              <a:buFont typeface="+mj-lt"/>
              <a:buAutoNum type="arabicPeriod"/>
            </a:pPr>
            <a:r>
              <a:rPr lang="en-US" b="0" i="0" dirty="0">
                <a:effectLst/>
                <a:latin typeface="Segoe UI" panose="020B0502040204020203" pitchFamily="34" charset="0"/>
              </a:rPr>
              <a:t>Once you have the page open, enter the </a:t>
            </a:r>
            <a:r>
              <a:rPr lang="en-US" b="1" i="0" dirty="0">
                <a:effectLst/>
                <a:latin typeface="Segoe UI" panose="020B0502040204020203" pitchFamily="34" charset="0"/>
              </a:rPr>
              <a:t>Subscription, Resource group, Host pool</a:t>
            </a:r>
            <a:r>
              <a:rPr lang="en-US" b="0" i="0" dirty="0">
                <a:effectLst/>
                <a:latin typeface="Segoe UI" panose="020B0502040204020203" pitchFamily="34" charset="0"/>
              </a:rPr>
              <a:t>, and </a:t>
            </a:r>
            <a:r>
              <a:rPr lang="en-US" b="1" i="0" dirty="0">
                <a:effectLst/>
                <a:latin typeface="Segoe UI" panose="020B0502040204020203" pitchFamily="34" charset="0"/>
              </a:rPr>
              <a:t>Time range</a:t>
            </a:r>
            <a:r>
              <a:rPr lang="en-US" b="0" i="0" dirty="0">
                <a:effectLst/>
                <a:latin typeface="Segoe UI" panose="020B0502040204020203" pitchFamily="34" charset="0"/>
              </a:rPr>
              <a:t> of the environment you want to monitor.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435618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using Azure Monitor for Azure Virtual Desktop, you'll need at least one Log Analytics workspace. Use a designated Log Analytics workspace for your Azure Virtual Desktop session hosts to ensure that performance counters and events are only collected form session hosts in your Azure Virtual Desktop deployment.</a:t>
            </a:r>
          </a:p>
          <a:p>
            <a:endParaRPr lang="en-US" dirty="0"/>
          </a:p>
          <a:p>
            <a:r>
              <a:rPr lang="en-US" dirty="0"/>
              <a:t>If it's your first time opening Azure Monitor for Azure Virtual Desktop, you'll need set up Azure Monitor for your Azure Virtual Desktop environment. To configure your resources:</a:t>
            </a:r>
          </a:p>
          <a:p>
            <a:endParaRPr lang="en-US" dirty="0"/>
          </a:p>
          <a:p>
            <a:pPr marL="228600" indent="-228600">
              <a:buFont typeface="+mj-lt"/>
              <a:buAutoNum type="arabicPeriod"/>
            </a:pPr>
            <a:r>
              <a:rPr lang="en-US" dirty="0"/>
              <a:t>Open Azure Monitor for Azure Virtual Desktop in the Azure portal at </a:t>
            </a:r>
            <a:r>
              <a:rPr lang="en-US" dirty="0">
                <a:hlinkClick r:id="rId3"/>
              </a:rPr>
              <a:t>aka.ms/azmonwvdi</a:t>
            </a:r>
            <a:r>
              <a:rPr lang="en-US" dirty="0"/>
              <a:t>, then select </a:t>
            </a:r>
            <a:r>
              <a:rPr lang="en-US" b="1" dirty="0"/>
              <a:t>configuration workbook</a:t>
            </a:r>
            <a:r>
              <a:rPr lang="en-US" dirty="0"/>
              <a:t>.</a:t>
            </a:r>
          </a:p>
          <a:p>
            <a:pPr marL="228600" indent="-228600">
              <a:buFont typeface="+mj-lt"/>
              <a:buAutoNum type="arabicPeriod"/>
            </a:pPr>
            <a:r>
              <a:rPr lang="en-US" dirty="0"/>
              <a:t>Select an environment to configure under </a:t>
            </a:r>
            <a:r>
              <a:rPr lang="en-US" b="1" dirty="0"/>
              <a:t>Subscription</a:t>
            </a:r>
            <a:r>
              <a:rPr lang="en-US" dirty="0"/>
              <a:t>, </a:t>
            </a:r>
            <a:r>
              <a:rPr lang="en-US" b="1" dirty="0"/>
              <a:t>Resource Group</a:t>
            </a:r>
            <a:r>
              <a:rPr lang="en-US" dirty="0"/>
              <a:t>, and </a:t>
            </a:r>
            <a:r>
              <a:rPr lang="en-US" b="1" dirty="0"/>
              <a:t>Host Pool</a:t>
            </a:r>
            <a:r>
              <a:rPr lang="en-US" dirty="0"/>
              <a:t>.</a:t>
            </a:r>
          </a:p>
          <a:p>
            <a:pPr marL="228600" indent="-228600">
              <a:buFont typeface="+mj-lt"/>
              <a:buAutoNum type="arabicPeriod"/>
            </a:pPr>
            <a:endParaRPr lang="en-US" dirty="0"/>
          </a:p>
          <a:p>
            <a:r>
              <a:rPr lang="en-US" dirty="0"/>
              <a:t>The configuration workbook sets up your monitoring environment and lets you check the configuration after you've finished the setup process. It's important to check your configuration if items in the dashboard aren't displaying correctly, or when the product group publishes updates that require new settings.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521830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Whenever you come across an issue in Azure Virtual Desktop, always check Azure Advisor first. Azure Advisor will give you directions for how to solve the problem, or at least point you towards a resource that can help.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501579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describes how you can resolve recommendations that appear in Azure Advisor for Azure Virtual Desktop.</a:t>
            </a:r>
          </a:p>
          <a:p>
            <a:pPr algn="l"/>
            <a:r>
              <a:rPr lang="en-US" b="0" i="0" dirty="0">
                <a:effectLst/>
                <a:latin typeface="Segoe UI" panose="020B0502040204020203" pitchFamily="34" charset="0"/>
              </a:rPr>
              <a:t>Common recommendations to be resolved can include:</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No validation environment enabled</a:t>
            </a:r>
          </a:p>
          <a:p>
            <a:pPr marL="171450" indent="-171450" algn="l">
              <a:buFont typeface="Arial" panose="020B0604020202020204" pitchFamily="34" charset="0"/>
              <a:buChar char="•"/>
            </a:pPr>
            <a:r>
              <a:rPr lang="en-US" b="0" i="0" dirty="0">
                <a:effectLst/>
                <a:latin typeface="Segoe UI" panose="020B0502040204020203" pitchFamily="34" charset="0"/>
              </a:rPr>
              <a:t>Not enough production (non-validation) environments enabled</a:t>
            </a:r>
          </a:p>
          <a:p>
            <a:pPr marL="171450" indent="-171450" algn="l">
              <a:buFont typeface="Arial" panose="020B0604020202020204" pitchFamily="34" charset="0"/>
              <a:buChar char="•"/>
            </a:pPr>
            <a:r>
              <a:rPr lang="en-US" b="0" i="0" dirty="0">
                <a:effectLst/>
                <a:latin typeface="Segoe UI" panose="020B0502040204020203" pitchFamily="34" charset="0"/>
              </a:rPr>
              <a:t>Not enough links are unblocked to successfully implement your VM</a:t>
            </a:r>
          </a:p>
          <a:p>
            <a:pPr algn="l">
              <a:buFont typeface="Arial" panose="020B0604020202020204" pitchFamily="34" charset="0"/>
              <a:buChar char="•"/>
            </a:pPr>
            <a:endParaRPr lang="en-US" b="0" i="0" dirty="0">
              <a:effectLst/>
              <a:latin typeface="Segoe UI" panose="020B0502040204020203" pitchFamily="34" charset="0"/>
            </a:endParaRPr>
          </a:p>
          <a:p>
            <a:pPr algn="l">
              <a:buFont typeface="Arial" panose="020B0604020202020204" pitchFamily="34" charset="0"/>
              <a:buChar char="•"/>
            </a:pPr>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768134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r>
              <a:rPr lang="en-US" b="0" i="0" dirty="0">
                <a:solidFill>
                  <a:srgbClr val="000000"/>
                </a:solidFill>
                <a:effectLst/>
                <a:latin typeface="Times New Roman" panose="02020603050405020304" pitchFamily="18" charset="0"/>
              </a:rPr>
              <a:t>To diagnose experience quality issues with your remote sessions, counters have been provided under the RemoteFX Graphics section of Performance Monitor. This unit helps you pinpoint and fix graphics-related performance bottlenecks during Remote Desktop Protocol (RDP) sessions using these counters.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370550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000000"/>
                </a:solidFill>
                <a:effectLst/>
                <a:latin typeface="Times New Roman" panose="02020603050405020304" pitchFamily="18" charset="0"/>
              </a:rPr>
              <a:t>rganizations</a:t>
            </a:r>
            <a:r>
              <a:rPr lang="en-US" b="0" i="0" dirty="0">
                <a:solidFill>
                  <a:srgbClr val="000000"/>
                </a:solidFill>
                <a:effectLst/>
                <a:latin typeface="Times New Roman" panose="02020603050405020304" pitchFamily="18" charset="0"/>
              </a:rPr>
              <a:t> are a mixture of on-premises and cloud applications. Users require access to those applications both on-premises and in the cloud.</a:t>
            </a:r>
          </a:p>
          <a:p>
            <a:pPr algn="l"/>
            <a:r>
              <a:rPr lang="en-US" b="0" i="0" dirty="0">
                <a:solidFill>
                  <a:srgbClr val="000000"/>
                </a:solidFill>
                <a:effectLst/>
                <a:latin typeface="Times New Roman" panose="02020603050405020304" pitchFamily="18" charset="0"/>
              </a:rPr>
              <a:t>Microsoft identity spans on-premises and cloud-based capabilities. These solutions create a common user identity for authentication and authorization to all resources, regardless of location. We call this hybrid identity. Using hybrid identity to Azure AD and hybrid identity management these scenarios possible.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achieve hybrid identity with Azure AD, one of three authentication methods can be used, depending on your scenarios. The three methods are:</a:t>
            </a: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3"/>
              </a:rPr>
              <a:t>Password hash synchronization (PHS)</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4"/>
              </a:rPr>
              <a:t>Pass-through authentication (PTA)</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hlinkClick r:id="rId5"/>
              </a:rPr>
              <a:t>Federation (AD FS)</a:t>
            </a:r>
            <a:endParaRPr lang="en-US" b="0" i="0" dirty="0">
              <a:solidFill>
                <a:srgbClr val="000000"/>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These authentication methods also provide single-sign on capabilities. Single-sign on automatically signs your users in when they are on their corporate devices, connected to your corporate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7298852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keep Windows Server Active Directory in sync with Azure Active Directory, you can configure Azure AD Connect (for hybrid organizations).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supports hybrid identities through Azure Active Directory (AD), including those federated using Active Directory Federation Services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Since users must be discoverable through Azure AD, Azure Virtual Desktop doesn't support standalone Active Directory deployments with ADFS.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currently doesn't support Active Directory Federation Services (ADFS) for SSO.</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only way to avoid being prompted for your credentials for the session host is to save them in the client. We recommend you only do this with secure devices to prevent other users from accessing your resources.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Windows 10 Enterprise multi-session is currently supported to be hybrid Azure AD-joined. After Windows 10 Enterprise multi-session is domain-joined, use the existing Group Policy Object to enable Azure AD registration.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4/3/2023 1:52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415407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Azure virtual network enables Azure resources to securely communicate with each other, the internet, and on-premises networks.</a:t>
            </a:r>
          </a:p>
          <a:p>
            <a:pPr algn="l"/>
            <a:r>
              <a:rPr lang="en-US" b="0" i="0" dirty="0">
                <a:solidFill>
                  <a:srgbClr val="000000"/>
                </a:solidFill>
                <a:effectLst/>
                <a:latin typeface="Times New Roman" panose="02020603050405020304" pitchFamily="18" charset="0"/>
              </a:rPr>
              <a:t>Key scenarios that you can accomplish using a virtual network include:</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of Azure resources with the internet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between Azure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Communication with on-premises resources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Filtering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Routing network traffic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Integration with Azure services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with the internet</a:t>
            </a:r>
          </a:p>
          <a:p>
            <a:pPr algn="l"/>
            <a:r>
              <a:rPr lang="en-US" b="0" i="0" dirty="0">
                <a:solidFill>
                  <a:srgbClr val="000000"/>
                </a:solidFill>
                <a:effectLst/>
                <a:latin typeface="Times New Roman" panose="02020603050405020304" pitchFamily="18" charset="0"/>
              </a:rPr>
              <a:t>Resources in a </a:t>
            </a:r>
            <a:r>
              <a:rPr lang="en-US" b="0" i="0" dirty="0" err="1">
                <a:solidFill>
                  <a:srgbClr val="000000"/>
                </a:solidFill>
                <a:effectLst/>
                <a:latin typeface="Times New Roman" panose="02020603050405020304" pitchFamily="18" charset="0"/>
              </a:rPr>
              <a:t>VNet</a:t>
            </a:r>
            <a:r>
              <a:rPr lang="en-US" b="0" i="0" dirty="0">
                <a:solidFill>
                  <a:srgbClr val="000000"/>
                </a:solidFill>
                <a:effectLst/>
                <a:latin typeface="Times New Roman" panose="02020603050405020304" pitchFamily="18" charset="0"/>
              </a:rPr>
              <a:t> can communicate outbound to the internet, by default. You can communicate inbound to a resource by assigning a public IP address or a public Load Balancer. You can also use public IP or public Load Balancer to manage outbound connections.</a:t>
            </a:r>
          </a:p>
          <a:p>
            <a:pPr algn="l"/>
            <a:r>
              <a:rPr lang="en-US" b="0" i="0" dirty="0">
                <a:solidFill>
                  <a:srgbClr val="000000"/>
                </a:solidFill>
                <a:effectLst/>
                <a:latin typeface="Times New Roman" panose="02020603050405020304" pitchFamily="18" charset="0"/>
              </a:rPr>
              <a:t>When using only an internal Standard Load Balancer, outbound connectivity is not available until you define how you want outbound connections to work with an instance-level public IP or a public Load Balancer.</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Communicate between Azure resources</a:t>
            </a:r>
          </a:p>
          <a:p>
            <a:pPr algn="l"/>
            <a:r>
              <a:rPr lang="en-US" b="0" i="0" dirty="0">
                <a:solidFill>
                  <a:srgbClr val="000000"/>
                </a:solidFill>
                <a:effectLst/>
                <a:latin typeface="Times New Roman" panose="02020603050405020304" pitchFamily="18" charset="0"/>
              </a:rPr>
              <a:t>Azure resources communicate securely with each other in one of the following ways: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a:t>
            </a:r>
            <a:r>
              <a:rPr lang="en-US" b="0" i="0" dirty="0">
                <a:solidFill>
                  <a:srgbClr val="000000"/>
                </a:solidFill>
                <a:effectLst/>
                <a:latin typeface="Times New Roman" panose="02020603050405020304" pitchFamily="18" charset="0"/>
              </a:rPr>
              <a:t>: You can deploy VMs, and several other types of Azure resources to a virtual network, such as Azure App Service Environments, the Azure Kubernetes Service (AKS), and Azure Virtual Machine Scale Sets.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 virtual network service endpoint</a:t>
            </a:r>
            <a:r>
              <a:rPr lang="en-US" b="0" i="0" dirty="0">
                <a:solidFill>
                  <a:srgbClr val="000000"/>
                </a:solidFill>
                <a:effectLst/>
                <a:latin typeface="Times New Roman" panose="02020603050405020304" pitchFamily="18" charset="0"/>
              </a:rPr>
              <a:t>: Extend your virtual network private address space and the identity of your virtual network to Azure service resources, such as Azure Storage accounts and Azure SQL Database, over a direct connection. Service endpoints allow you to secure your critical Azure service resources to only a virtual network.</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Through </a:t>
            </a:r>
            <a:r>
              <a:rPr lang="en-US" b="1" i="0" dirty="0" err="1">
                <a:solidFill>
                  <a:srgbClr val="000000"/>
                </a:solidFill>
                <a:effectLst/>
                <a:latin typeface="Times New Roman" panose="02020603050405020304" pitchFamily="18" charset="0"/>
              </a:rPr>
              <a:t>VNet</a:t>
            </a:r>
            <a:r>
              <a:rPr lang="en-US" b="1" i="0" dirty="0">
                <a:solidFill>
                  <a:srgbClr val="000000"/>
                </a:solidFill>
                <a:effectLst/>
                <a:latin typeface="Times New Roman" panose="02020603050405020304" pitchFamily="18" charset="0"/>
              </a:rPr>
              <a:t> Peering</a:t>
            </a:r>
            <a:r>
              <a:rPr lang="en-US" b="0" i="0" dirty="0">
                <a:solidFill>
                  <a:srgbClr val="000000"/>
                </a:solidFill>
                <a:effectLst/>
                <a:latin typeface="Times New Roman" panose="02020603050405020304" pitchFamily="18" charset="0"/>
              </a:rPr>
              <a:t>: You can connect virtual networks to each other, enabling resources in either virtual network to communicate with each other, using virtual network peering. The virtual networks you connect can be in the same, or different, Azure regions.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475520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is a desktop and application virtualization service that runs in the Azure cloud. Azure Virtual Desktop works across devices (Windows, Mac, iOS, Android, and Linux) with apps that you can use to access remote desktops and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use most modern browsers to access Azure Virtual Desktop-hosted experiences.</a:t>
            </a:r>
          </a:p>
          <a:p>
            <a:endParaRPr lang="en-US" dirty="0"/>
          </a:p>
          <a:p>
            <a:r>
              <a:rPr lang="en-US" b="0" i="0" dirty="0">
                <a:effectLst/>
                <a:latin typeface="Segoe UI" panose="020B0502040204020203" pitchFamily="34" charset="0"/>
              </a:rPr>
              <a:t>This training helps Desktop Infrastructure Architects, Cloud Architects, Desktop Administrators, or System Administrators explore Azure Virtual Desktop and build virtualized desktop infrastructure (VDI) solutions. Enterprise-scale solutions generally cover 1,000 virtual desktops and above.</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Filter network traffic</a:t>
            </a:r>
          </a:p>
          <a:p>
            <a:pPr algn="l"/>
            <a:r>
              <a:rPr lang="en-US" b="0" i="0" dirty="0">
                <a:solidFill>
                  <a:srgbClr val="000000"/>
                </a:solidFill>
                <a:effectLst/>
                <a:latin typeface="Times New Roman" panose="02020603050405020304" pitchFamily="18" charset="0"/>
              </a:rPr>
              <a:t>You can filter network traffic between subnets using either or both of the following options: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security groups (NSGs)</a:t>
            </a:r>
            <a:r>
              <a:rPr lang="en-US" b="0" i="0" dirty="0">
                <a:solidFill>
                  <a:srgbClr val="000000"/>
                </a:solidFill>
                <a:effectLst/>
                <a:latin typeface="Times New Roman" panose="02020603050405020304" pitchFamily="18" charset="0"/>
              </a:rPr>
              <a:t>: Network security groups and application security groups can contain multiple inbound and outbound security rules that enable you to filter traffic to and from resources by source and destination IP address, port, and protocol.</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Network virtual appliance (NVA)</a:t>
            </a:r>
            <a:r>
              <a:rPr lang="en-US" b="0" i="0" dirty="0">
                <a:solidFill>
                  <a:srgbClr val="000000"/>
                </a:solidFill>
                <a:effectLst/>
                <a:latin typeface="Times New Roman" panose="02020603050405020304" pitchFamily="18" charset="0"/>
              </a:rPr>
              <a:t>: A network virtual appliance is a VM that performs a network function, such as a firewall, WAN optimization, or other network function.</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Route network traffic</a:t>
            </a:r>
          </a:p>
          <a:p>
            <a:pPr algn="l"/>
            <a:r>
              <a:rPr lang="en-US" b="0" i="0" dirty="0">
                <a:solidFill>
                  <a:srgbClr val="000000"/>
                </a:solidFill>
                <a:effectLst/>
                <a:latin typeface="Times New Roman" panose="02020603050405020304" pitchFamily="18" charset="0"/>
              </a:rPr>
              <a:t>Azure routes traffic between subnets, connected virtual networks, on-premises networks, and the Internet, by default. You can implement either or both of the following options to override the default routes Azure creates: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Route tables</a:t>
            </a:r>
            <a:r>
              <a:rPr lang="en-US" b="0" i="0" dirty="0">
                <a:solidFill>
                  <a:srgbClr val="000000"/>
                </a:solidFill>
                <a:effectLst/>
                <a:latin typeface="Times New Roman" panose="02020603050405020304" pitchFamily="18" charset="0"/>
              </a:rPr>
              <a:t>: You can create custom route tables with routes that control where traffic is routed to for each subnet.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Border gateway protocol (BGP) routes</a:t>
            </a:r>
            <a:r>
              <a:rPr lang="en-US" b="0" i="0" dirty="0">
                <a:solidFill>
                  <a:srgbClr val="000000"/>
                </a:solidFill>
                <a:effectLst/>
                <a:latin typeface="Times New Roman" panose="02020603050405020304" pitchFamily="18" charset="0"/>
              </a:rPr>
              <a:t>: If you connect your virtual network to your on-premises network using an Azure VPN Gateway or ExpressRoute connection, you can propagate your on-premises BGP routes to your virtual networks.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Virtual network integration for Azure services</a:t>
            </a:r>
          </a:p>
          <a:p>
            <a:pPr algn="l"/>
            <a:r>
              <a:rPr lang="en-US" b="0" i="0" dirty="0">
                <a:solidFill>
                  <a:srgbClr val="000000"/>
                </a:solidFill>
                <a:effectLst/>
                <a:latin typeface="Times New Roman" panose="02020603050405020304" pitchFamily="18" charset="0"/>
              </a:rPr>
              <a:t>Integrating Azure services to an Azure virtual network enables private access to the service from virtual machines or compute resources in the virtual network. You can integrate Azure services in your virtual network with the following options: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Deploying dedicated instances of the service into a virtual network. The services can then be privately accessed within the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Using Private Link to access privately a specific instance of the service from your virtual network and from on-premises networks.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also access the service using public endpoints by extending a virtual network to the service, through service endpoints. Service endpoints allow service resources to be secured to the virtual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943382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Azure Virtual Desktop uses Remote Desktop Protocol (RDP) to provide remote display and input capabilities over network connections.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connection data flow for Azure Virtual Desktop starts with a DNS lookup for the closest Azure datacenter.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image above shows the five-step connection process for Azure Virtual Desktop running in Azure.</a:t>
            </a:r>
          </a:p>
          <a:p>
            <a:endParaRPr lang="en-US" dirty="0"/>
          </a:p>
          <a:p>
            <a:pPr algn="l"/>
            <a:r>
              <a:rPr lang="en-US" b="0" i="0" dirty="0">
                <a:solidFill>
                  <a:srgbClr val="000000"/>
                </a:solidFill>
                <a:effectLst/>
                <a:latin typeface="Times New Roman" panose="02020603050405020304" pitchFamily="18" charset="0"/>
              </a:rPr>
              <a:t>The inbound ports are not opened and the gateway is acting as an intelligent reverse proxy. The gateway manages all session connectivity.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Azure Virtual Desktop hosts the client on the session hosts running on Azure. Microsoft manages portions of the services on the customer's behalf and provides secure endpoints for connecting clients and session hosts. The diagram below gives a high-level overview of the network connections used by Azure Virtual Desktop.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0710467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Azure Virtual Desktop service recommends FSLogix profile containers as a user profile solution. FSLogix is designed to roam profiles in remote computing environments, such as Azure Virtual Desktop. It stores a complete user profile in a single container.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At sign in, this container is dynamically attached to the computing environment using natively supported Virtual Hard Disk (VHD) and Hyper-V Virtual Hard disk (VHDX). The user profile is immediately available and appears in the system exactly like a native user profile.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User profiles</a:t>
            </a:r>
          </a:p>
          <a:p>
            <a:pPr algn="l"/>
            <a:r>
              <a:rPr lang="en-US" b="0" i="0" dirty="0">
                <a:effectLst/>
                <a:latin typeface="Segoe UI" panose="020B0502040204020203" pitchFamily="34" charset="0"/>
              </a:rPr>
              <a:t>A user profile contains data elements about an individual, including configuration information like desktop settings, persistent network connections, and application settings. By default, Windows creates a local user profile that is tightly integrated with the operating system.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remote user profile provides a partition between user data and the operating system. It allows the operating system to be replaced or changed without affecting the user data. In Remote Desktop Session Host (RDSH) and Virtual Desktop Infrastructures (VDI), the operating system may be replaced for the following reasons: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An upgrade of the operating system</a:t>
            </a:r>
          </a:p>
          <a:p>
            <a:pPr marL="171450" indent="-171450" algn="l">
              <a:buFont typeface="Arial" panose="020B0604020202020204" pitchFamily="34" charset="0"/>
              <a:buChar char="•"/>
            </a:pPr>
            <a:r>
              <a:rPr lang="en-US" b="0" i="0" dirty="0">
                <a:effectLst/>
                <a:latin typeface="Segoe UI" panose="020B0502040204020203" pitchFamily="34" charset="0"/>
              </a:rPr>
              <a:t>A replacement of an existing Virtual Machine (VM)</a:t>
            </a:r>
          </a:p>
          <a:p>
            <a:pPr marL="171450" indent="-171450" algn="l">
              <a:buFont typeface="Arial" panose="020B0604020202020204" pitchFamily="34" charset="0"/>
              <a:buChar char="•"/>
            </a:pPr>
            <a:r>
              <a:rPr lang="en-US" b="0" i="0" dirty="0">
                <a:effectLst/>
                <a:latin typeface="Segoe UI" panose="020B0502040204020203" pitchFamily="34" charset="0"/>
              </a:rPr>
              <a:t>A user being part of a pooled (non-persistent) RDSH or VDI environment</a:t>
            </a:r>
          </a:p>
          <a:p>
            <a:pPr algn="l"/>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2766755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FSLogix addresses many profile container challenges. Key among them are:</a:t>
            </a:r>
          </a:p>
          <a:p>
            <a:pPr marL="171450" indent="-171450" algn="l">
              <a:buFont typeface="Arial" panose="020B0604020202020204" pitchFamily="34" charset="0"/>
              <a:buChar char="•"/>
            </a:pPr>
            <a:r>
              <a:rPr lang="en-US" b="1" i="0" dirty="0">
                <a:effectLst/>
                <a:latin typeface="Segoe UI" panose="020B0502040204020203" pitchFamily="34" charset="0"/>
              </a:rPr>
              <a:t>Performance</a:t>
            </a:r>
            <a:r>
              <a:rPr lang="en-US" b="0" i="0" dirty="0">
                <a:effectLst/>
                <a:latin typeface="Segoe UI" panose="020B0502040204020203" pitchFamily="34" charset="0"/>
              </a:rPr>
              <a:t>: The FSLogix profile containers are high performance and resolve performance issues that have historically blocked cached exchange mode.</a:t>
            </a:r>
          </a:p>
          <a:p>
            <a:pPr marL="171450" indent="-171450" algn="l">
              <a:buFont typeface="Arial" panose="020B0604020202020204" pitchFamily="34" charset="0"/>
              <a:buChar char="•"/>
            </a:pPr>
            <a:r>
              <a:rPr lang="en-US" b="1" i="0" dirty="0">
                <a:effectLst/>
                <a:latin typeface="Segoe UI" panose="020B0502040204020203" pitchFamily="34" charset="0"/>
              </a:rPr>
              <a:t>OneDrive</a:t>
            </a:r>
            <a:r>
              <a:rPr lang="en-US" b="0" i="0" dirty="0">
                <a:effectLst/>
                <a:latin typeface="Segoe UI" panose="020B0502040204020203" pitchFamily="34" charset="0"/>
              </a:rPr>
              <a:t>: Without FSLogix profile containers, OneDrive for Business is not supported in non-persistent RDSH or VDI environments.</a:t>
            </a:r>
          </a:p>
          <a:p>
            <a:pPr marL="171450" indent="-171450" algn="l">
              <a:buFont typeface="Arial" panose="020B0604020202020204" pitchFamily="34" charset="0"/>
              <a:buChar char="•"/>
            </a:pPr>
            <a:r>
              <a:rPr lang="en-US" b="1" i="0" dirty="0">
                <a:effectLst/>
                <a:latin typeface="Segoe UI" panose="020B0502040204020203" pitchFamily="34" charset="0"/>
              </a:rPr>
              <a:t>Additional folders</a:t>
            </a:r>
            <a:r>
              <a:rPr lang="en-US" b="0" i="0" dirty="0">
                <a:effectLst/>
                <a:latin typeface="Segoe UI" panose="020B0502040204020203" pitchFamily="34" charset="0"/>
              </a:rPr>
              <a:t>: FSLogix provides the ability to extend user profiles to include additional folders.</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Azure Files integration with Azure Active Directory Domain Service</a:t>
            </a:r>
          </a:p>
          <a:p>
            <a:pPr algn="l"/>
            <a:r>
              <a:rPr lang="en-US" b="0" i="0" dirty="0">
                <a:effectLst/>
                <a:latin typeface="Segoe UI" panose="020B0502040204020203" pitchFamily="34" charset="0"/>
              </a:rPr>
              <a:t>FSLogix profile containers' performance and features take advantage of the cloud using Azure Files authentication with Azure Active Directory Domain Service (AD DS). By addressing both cost and administrative overhead, Azure Files with Azure AD DS Authentication is a premium solution for user profiles.</a:t>
            </a:r>
          </a:p>
          <a:p>
            <a:pPr algn="l"/>
            <a:endParaRPr lang="en-US" b="0" i="0" dirty="0">
              <a:effectLst/>
              <a:latin typeface="Segoe UI" panose="020B0502040204020203" pitchFamily="34" charset="0"/>
            </a:endParaRPr>
          </a:p>
          <a:p>
            <a:pPr algn="l"/>
            <a:r>
              <a:rPr lang="en-US" b="0" i="0" dirty="0">
                <a:solidFill>
                  <a:srgbClr val="000000"/>
                </a:solidFill>
                <a:effectLst/>
                <a:latin typeface="Times New Roman" panose="02020603050405020304" pitchFamily="18" charset="0"/>
              </a:rPr>
              <a:t>Azure Virtual Desktop offers full control over size, type, and count of VMs that are being used by customers.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ensure your Azure Virtual Desktop environment follows best practices: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storage account must be in the same region as the session host VMs.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Azure Files permissions should match permissions described in </a:t>
            </a:r>
            <a:r>
              <a:rPr lang="en-US" b="0" i="0" dirty="0">
                <a:solidFill>
                  <a:srgbClr val="000000"/>
                </a:solidFill>
                <a:effectLst/>
                <a:latin typeface="Times New Roman" panose="02020603050405020304" pitchFamily="18" charset="0"/>
                <a:hlinkClick r:id="rId3"/>
              </a:rPr>
              <a:t>Requirements - Profile Containers</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built of the same type and size VM based on the same master image.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Each host pool VM must be in the same resource group to aid management, scaling and updating.</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optimal performance, the storage solution and 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profile container should be in the same data center location.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storage account containing the master image must be in the same region and subscription where the VMs are being provisioned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8112453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software no longer requires license keys. It is recommended that the latest version of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downloaded and installed.</a:t>
            </a:r>
          </a:p>
          <a:p>
            <a:pPr algn="l"/>
            <a:r>
              <a:rPr lang="en-US" b="0" i="0" dirty="0">
                <a:solidFill>
                  <a:srgbClr val="000000"/>
                </a:solidFill>
                <a:effectLst/>
                <a:latin typeface="Times New Roman" panose="02020603050405020304" pitchFamily="18" charset="0"/>
              </a:rPr>
              <a:t>This unit describes how to download and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tools.</a:t>
            </a:r>
          </a:p>
          <a:p>
            <a:pPr algn="l"/>
            <a:r>
              <a:rPr lang="en-US" b="1" i="0" dirty="0">
                <a:solidFill>
                  <a:srgbClr val="204262"/>
                </a:solidFill>
                <a:effectLst/>
                <a:latin typeface="Times New Roman" panose="02020603050405020304" pitchFamily="18" charset="0"/>
              </a:rPr>
              <a:t>Download </a:t>
            </a:r>
            <a:r>
              <a:rPr lang="en-US" b="1" i="0" dirty="0" err="1">
                <a:solidFill>
                  <a:srgbClr val="204262"/>
                </a:solidFill>
                <a:effectLst/>
                <a:latin typeface="Times New Roman" panose="02020603050405020304" pitchFamily="18" charset="0"/>
              </a:rPr>
              <a:t>FSLogix</a:t>
            </a:r>
            <a:endParaRPr lang="en-US" b="1" i="0" dirty="0">
              <a:solidFill>
                <a:srgbClr val="204262"/>
              </a:solidFill>
              <a:effectLst/>
              <a:latin typeface="Times New Roman" panose="02020603050405020304" pitchFamily="18" charset="0"/>
            </a:endParaRPr>
          </a:p>
          <a:p>
            <a:pPr algn="l"/>
            <a:endParaRPr lang="en-US" b="0" i="0" dirty="0">
              <a:solidFill>
                <a:srgbClr val="000000"/>
              </a:solidFill>
              <a:effectLst/>
              <a:latin typeface="Times New Roman" panose="02020603050405020304" pitchFamily="18" charset="0"/>
            </a:endParaRPr>
          </a:p>
          <a:p>
            <a:pPr algn="l"/>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is available for download </a:t>
            </a:r>
            <a:r>
              <a:rPr lang="en-US" b="0" i="0" dirty="0">
                <a:solidFill>
                  <a:srgbClr val="000000"/>
                </a:solidFill>
                <a:effectLst/>
                <a:latin typeface="Times New Roman" panose="02020603050405020304" pitchFamily="18" charset="0"/>
                <a:hlinkClick r:id="rId3"/>
              </a:rPr>
              <a:t>here.</a:t>
            </a:r>
            <a:endParaRPr lang="en-US" b="0" i="0" dirty="0">
              <a:solidFill>
                <a:srgbClr val="000000"/>
              </a:solidFill>
              <a:effectLst/>
              <a:latin typeface="Times New Roman" panose="02020603050405020304" pitchFamily="18" charset="0"/>
            </a:endParaRP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Install 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components</a:t>
            </a:r>
          </a:p>
          <a:p>
            <a:pPr algn="l"/>
            <a:r>
              <a:rPr lang="en-US" b="0" i="0" dirty="0">
                <a:solidFill>
                  <a:srgbClr val="000000"/>
                </a:solidFill>
                <a:effectLst/>
                <a:latin typeface="Times New Roman" panose="02020603050405020304" pitchFamily="18" charset="0"/>
              </a:rPr>
              <a:t>The download for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includes three installers that are used to install the specific component(s) necessary for your use.</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Microsoft </a:t>
            </a:r>
            <a:r>
              <a:rPr lang="en-US" b="1" i="0" dirty="0" err="1">
                <a:solidFill>
                  <a:srgbClr val="204262"/>
                </a:solidFill>
                <a:effectLst/>
                <a:latin typeface="Times New Roman" panose="02020603050405020304" pitchFamily="18" charset="0"/>
              </a:rPr>
              <a:t>FSLogix</a:t>
            </a:r>
            <a:r>
              <a:rPr lang="en-US" b="1" i="0" dirty="0">
                <a:solidFill>
                  <a:srgbClr val="204262"/>
                </a:solidFill>
                <a:effectLst/>
                <a:latin typeface="Times New Roman" panose="02020603050405020304" pitchFamily="18" charset="0"/>
              </a:rPr>
              <a:t> Apps Installation</a:t>
            </a:r>
          </a:p>
          <a:p>
            <a:pPr algn="l"/>
            <a:r>
              <a:rPr lang="en-US" b="0" i="0" dirty="0">
                <a:solidFill>
                  <a:srgbClr val="000000"/>
                </a:solidFill>
                <a:effectLst/>
                <a:latin typeface="Times New Roman" panose="02020603050405020304" pitchFamily="18" charset="0"/>
              </a:rPr>
              <a:t>Microsoft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installs the core drivers and components for 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solutions. Any environment using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must 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 Apps. After installation configure Profile Container before using for profile redirection.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7268469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This slide compares storage solutions that Azure offers for Azure Virtual Desktop FSLogix user profile containers.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See: https://docs.microsoft.com/en-us/azure/virtual-desktop/store-fslogix-profile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It's best to store FSLogix profile containers on Azure Files.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FSLogix is designed to roam profiles in remote computing environments, such as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At sign-in, this container is dynamically attached to the computing environment using a natively supported Virtual Hard Disk (VHD) and a Hyper-V Virtual Hard Disk (VHDX).</a:t>
            </a:r>
          </a:p>
          <a:p>
            <a:pPr marL="171450" indent="-171450" algn="l">
              <a:buFont typeface="Arial" panose="020B0604020202020204" pitchFamily="34" charset="0"/>
              <a:buChar char="•"/>
            </a:pPr>
            <a:r>
              <a:rPr lang="en-US" b="0" i="0" dirty="0">
                <a:effectLst/>
                <a:latin typeface="Segoe UI" panose="020B0502040204020203" pitchFamily="34" charset="0"/>
              </a:rPr>
              <a:t>The user profile is immediately available and appears in the system exactly like a native user profile.</a:t>
            </a:r>
          </a:p>
          <a:p>
            <a:pPr marL="171450" indent="-171450" algn="l">
              <a:buFont typeface="Arial" panose="020B0604020202020204" pitchFamily="34" charset="0"/>
              <a:buChar char="•"/>
            </a:pPr>
            <a:r>
              <a:rPr lang="en-US" b="0" i="0" dirty="0">
                <a:effectLst/>
                <a:latin typeface="Segoe UI" panose="020B0502040204020203" pitchFamily="34" charset="0"/>
              </a:rPr>
              <a:t>The following tables compare the storage solutions Azure Storage offers for Azure Virtual Desktop FSLogix profile container user profiles.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7721260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Office Container is a subset of Profile Container. Although all the benefits of Office Container are also delivered from Profile Container, there are times when it may be beneficial to use them together.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Profile Container and Office Container are configured differently. It's important to completely understand the configuration process, especially when using them together.</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Profile Container</a:t>
            </a:r>
          </a:p>
          <a:p>
            <a:pPr algn="l"/>
            <a:r>
              <a:rPr lang="en-US" b="0" i="0" dirty="0">
                <a:effectLst/>
                <a:latin typeface="Segoe UI" panose="020B0502040204020203" pitchFamily="34" charset="0"/>
              </a:rPr>
              <a:t>Profile Container is used to redirect the full user profile. Profile Container is used in non-persistent, virtual environments, such as Virtual Desktops. When using Profile Container the entire user profile, except for data that is excluded using the redirections.xml, is included in the profile container.</a:t>
            </a:r>
          </a:p>
          <a:p>
            <a:pPr algn="l"/>
            <a:r>
              <a:rPr lang="en-US" b="0" i="0" dirty="0">
                <a:effectLst/>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Office Container</a:t>
            </a:r>
          </a:p>
          <a:p>
            <a:pPr algn="l"/>
            <a:r>
              <a:rPr lang="en-US" b="0" i="0" dirty="0">
                <a:effectLst/>
                <a:latin typeface="Segoe UI" panose="020B0502040204020203" pitchFamily="34" charset="0"/>
              </a:rPr>
              <a:t>Office Container is generally implemented with another profile solution, and is designed to improve the performance of Microsoft Office in non-persistent environments. As opposed to Profile Container, Office Container redirects only the local user files for Microsoft Office. When configuring Office Container, each Office component is independently included based on the selected settings to include data for specific office components.</a:t>
            </a:r>
          </a:p>
          <a:p>
            <a:pPr algn="l"/>
            <a:r>
              <a:rPr lang="en-US" b="0" i="0" dirty="0">
                <a:effectLst/>
                <a:latin typeface="Segoe UI" panose="020B0502040204020203" pitchFamily="34" charset="0"/>
              </a:rPr>
              <a:t>When Office Container is used with other profile solutions, it's that those solutions are configured to exclude certain data.</a:t>
            </a:r>
          </a:p>
          <a:p>
            <a:pPr algn="l"/>
            <a:r>
              <a:rPr lang="en-US" b="0" i="0" dirty="0">
                <a:effectLst/>
                <a:latin typeface="Segoe UI" panose="020B0502040204020203" pitchFamily="34" charset="0"/>
              </a:rPr>
              <a:t>The data contained in the Office Container can be re-created from various server locations. As an example, the .OST file is generated from the email server(S), if the file is lost or damaged it may be recovered.</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Using Profile Container and Office Container together</a:t>
            </a:r>
          </a:p>
          <a:p>
            <a:pPr algn="l"/>
            <a:r>
              <a:rPr lang="en-US" b="0" i="0" dirty="0">
                <a:effectLst/>
                <a:latin typeface="Segoe UI" panose="020B0502040204020203" pitchFamily="34" charset="0"/>
              </a:rPr>
              <a:t>There are several reasons why Profile Container and Office Container may be used together. The most common reasons are:</a:t>
            </a:r>
          </a:p>
          <a:p>
            <a:pPr marL="171450" indent="-171450" algn="l">
              <a:buFont typeface="Arial" panose="020B0604020202020204" pitchFamily="34" charset="0"/>
              <a:buChar char="•"/>
            </a:pPr>
            <a:r>
              <a:rPr lang="en-US" b="0" i="0" dirty="0">
                <a:effectLst/>
                <a:latin typeface="Segoe UI" panose="020B0502040204020203" pitchFamily="34" charset="0"/>
              </a:rPr>
              <a:t>Discretion is wanted in the storage location for Office Data vs. other profile data</a:t>
            </a:r>
          </a:p>
          <a:p>
            <a:pPr marL="171450" indent="-171450" algn="l">
              <a:buFont typeface="Arial" panose="020B0604020202020204" pitchFamily="34" charset="0"/>
              <a:buChar char="•"/>
            </a:pPr>
            <a:r>
              <a:rPr lang="en-US" b="0" i="0" dirty="0">
                <a:effectLst/>
                <a:latin typeface="Segoe UI" panose="020B0502040204020203" pitchFamily="34" charset="0"/>
              </a:rPr>
              <a:t>If the Office Container or Profile Container is damaged, the remaining data remains intact. Storage discretion is useful if there is a problem with Office Data, which can be recovered from the server as the Office Container can be deleted without impacting the rest of the user configuration.</a:t>
            </a:r>
          </a:p>
          <a:p>
            <a:pPr marL="171450" indent="-171450" algn="l">
              <a:buFont typeface="Arial" panose="020B0604020202020204" pitchFamily="34" charset="0"/>
              <a:buChar char="•"/>
            </a:pPr>
            <a:r>
              <a:rPr lang="en-US" b="0" i="0" dirty="0">
                <a:effectLst/>
                <a:latin typeface="Segoe UI" panose="020B0502040204020203" pitchFamily="34" charset="0"/>
              </a:rPr>
              <a:t>Office Container may be used with Profile Container as a mechanism to specify which Office components will have their data included in the container</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0475090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Using Office Container, both applications and users see the portions of the profile managed by Office Container as if they're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All benefits of Office Container are automatic when using Profile Container.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There's no need to implement Office Container if Profile Container is your primary solution for managing profiles. </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Office Container could optionally be used with Profile Container, to place Office Data in a location separate from the rest of the user's profile.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Office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third party profile exclusions.</a:t>
            </a:r>
          </a:p>
          <a:p>
            <a:pPr>
              <a:lnSpc>
                <a:spcPct val="100000"/>
              </a:lnSpc>
              <a:spcAft>
                <a:spcPts val="600"/>
              </a:spcAft>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1568121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Cloud Cache is an optional add-on to Profile Container and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you will: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Server Message Block (SMB).</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Cloud Cache for page blobs.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Below are required ahead of time. </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a:t>
            </a:r>
            <a:r>
              <a:rPr lang="en-US" b="0" i="0" dirty="0" err="1">
                <a:solidFill>
                  <a:srgbClr val="000000"/>
                </a:solidFill>
                <a:effectLst/>
                <a:latin typeface="Times New Roman" panose="02020603050405020304" pitchFamily="18" charset="0"/>
              </a:rPr>
              <a:t>FSLogix</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Verify that users have appropriate access to network file storage.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If using page blobs for Cloud Cache, verify that an appropriate Azure storage service is being used.</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6665094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Profile Container is a full remote profile solution for non-persistent environments. Profile Container redirects the entire user profile to a remote location. Profile Container configuration defines how and where the profile is redirected.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Profile Container is inclusive of the benefits found in Office Container.</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When using Profile Container, both applications and users see the profile as if it's located on the local drive.</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In this unit, learn how to:</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Configure Profile Container Registry Settings.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up Include and Exclude User Groups.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740817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diagram shows a typical architectural setup for Azure Virtual Desktop.</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application endpoints are in the customer's on-premises network. ExpressRoute extends the on-premises network into the Azure cloud, and Azure AD Connect integrates the customer's Active Directory Domain Services (AD DS) with Azure Active Directory (Azure AD).</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Azure Virtual Desktop control plane handles Web Access, Gateway, Broker, Diagnostics, and extensibility components like REST APIs.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customer manages AD DS and Azure AD, Azure subscriptions, virtual networks, Azure Files or Azure NetApp Files, and the Azure Virtual Desktop host pools and workspaces.</a:t>
            </a:r>
          </a:p>
          <a:p>
            <a:pPr marL="171450" indent="-171450" algn="l">
              <a:buFont typeface="Arial" panose="020B0604020202020204" pitchFamily="34" charset="0"/>
              <a:buChar char="•"/>
            </a:pP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 increase capacity, the customer uses two Azure subscriptions in a hub-spoke architecture, and connects them via virtual network peering.</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guiding principles to optimize performance of Windows 10 in a virtual desktop environment are to minimize graphic redraws and effects, background activities that have no major benefit to the virtual desktop environment, and generally reduce running processes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secondary goal is to reduce disk space usage in the base image to the bare minimum.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With virtual desktop implementations, the smallest possible base, or "gold" image size, can slightly reduce memory utilization on the host system, as well as a small reduction in overall network operations required to deliver the desktop environment to the consumer.</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Optimization principles</a:t>
            </a:r>
          </a:p>
          <a:p>
            <a:pPr algn="l"/>
            <a:r>
              <a:rPr lang="en-US" b="0" i="0" dirty="0">
                <a:effectLst/>
                <a:latin typeface="Segoe UI" panose="020B0502040204020203" pitchFamily="34" charset="0"/>
              </a:rPr>
              <a:t>Some implementations of virtual desktop environments use a "base" operating system image, which then becomes the basis for the desktops subsequently presented to the users for work. There are persistent and non-persistent base images.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persistent type preserves changes to the virtual desktop operating system from one session to the next. The non-persistent type does not preserve changes to the virtual desktop operating system from one session to the next. To the user this desktop is little different than other virtual or physical device, other than it is accessed over a network.</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optimization settings could take place on a reference machine. A virtual machine (VM) would be an ideal place to build the VM, because state can be saved, checkpoints can be made, backups can be made, and so on. A default OS installation is performed to the base VM. That base VM is then optimized by removing unneeded apps, installing Windows updates, installing other updates, deleting temporary files, applying settings, and so on.</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Updates</a:t>
            </a:r>
          </a:p>
          <a:p>
            <a:pPr algn="l"/>
            <a:r>
              <a:rPr lang="en-US" b="0" i="0" dirty="0">
                <a:effectLst/>
                <a:latin typeface="Segoe UI" panose="020B0502040204020203" pitchFamily="34" charset="0"/>
              </a:rPr>
              <a:t>Windows 10 utilizes a monthly update rhythm. In some cases virtual desktop administrators control the process of updating through a process of shutting down VMs based on a "master" or "gold" image, unseal that image which is read-only, patch the image, then reseal it and bring it back into production. Therefore, there is no need to have virtual desktop devices checking Windows Update.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There is a set of scripts available at </a:t>
            </a:r>
            <a:r>
              <a:rPr lang="en-US" b="0" i="0" u="none" strike="noStrike" dirty="0">
                <a:effectLst/>
                <a:latin typeface="Segoe UI" panose="020B0502040204020203" pitchFamily="34" charset="0"/>
                <a:hlinkClick r:id="rId3"/>
              </a:rPr>
              <a:t>GitHub.com</a:t>
            </a:r>
            <a:r>
              <a:rPr lang="en-US" b="0" i="0" dirty="0">
                <a:effectLst/>
                <a:latin typeface="Segoe UI" panose="020B0502040204020203" pitchFamily="34" charset="0"/>
              </a:rPr>
              <a:t> , that will do all the work items mentioned here.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Internet URL for the optimization scripts can be found at </a:t>
            </a:r>
            <a:r>
              <a:rPr lang="en-US" b="0" i="0" u="none" strike="noStrike" dirty="0">
                <a:effectLst/>
                <a:latin typeface="Segoe UI" panose="020B0502040204020203" pitchFamily="34" charset="0"/>
                <a:hlinkClick r:id="rId4"/>
              </a:rPr>
              <a:t>https://github.com/The-Virtual-Desktop-Team/Virtual-Desktop-Optimization-Tool</a:t>
            </a:r>
            <a:r>
              <a:rPr lang="en-US" b="0" i="0" dirty="0">
                <a:effectLst/>
                <a:latin typeface="Segoe UI"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9267187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Persistent virtual desktop saves the operating system state in between reboots. Other software layers of the virtual desktop solution provide the users easy and seamless access to their assigned VMs, often with a single sign-on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are several different implementations of persistent virtual desktop.</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Traditional VMs</a:t>
            </a:r>
            <a:r>
              <a:rPr lang="en-US" b="0" i="0" dirty="0">
                <a:solidFill>
                  <a:srgbClr val="000000"/>
                </a:solidFill>
                <a:effectLst/>
                <a:latin typeface="Times New Roman" panose="02020603050405020304" pitchFamily="18" charset="0"/>
              </a:rPr>
              <a:t>, where the VM has its own virtual disk file, starts up normally, and saves changes from one session to the next. The difference is how the user accesses this VM. There may be a web portal the user signs in to that automatically directs the user to one or more virtual desktop devices (VMs) assigned to them.</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Image-based persistent VMs</a:t>
            </a:r>
            <a:r>
              <a:rPr lang="en-US" b="0" i="0" dirty="0">
                <a:solidFill>
                  <a:srgbClr val="000000"/>
                </a:solidFill>
                <a:effectLst/>
                <a:latin typeface="Times New Roman" panose="02020603050405020304" pitchFamily="18" charset="0"/>
              </a:rPr>
              <a:t>, optionally with personal virtual disks (PVD). In this type of implementation, there is a base/gold image on one or more host servers. A VM is created, and one or more virtual disks are created and assigned to this disk for persistent storage.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When the VM is started, a copy of the base image is read into the memory space of that VM. At the same time, a persistent virtual disk assigned to that VM, with any previous OS deltas is merged through a complex process.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Changes such as event log writes and log writes are redirected to the read/write virtual disk assigned to that VM.</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In this circumstance, OS and app servicing may operate normally, using traditional servicing software such as Windows Server Update Services, or other management technologies.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Master/gold image</a:t>
            </a:r>
            <a:r>
              <a:rPr lang="en-US" b="0" i="0" dirty="0">
                <a:solidFill>
                  <a:srgbClr val="000000"/>
                </a:solidFill>
                <a:effectLst/>
                <a:latin typeface="Times New Roman" panose="02020603050405020304" pitchFamily="18" charset="0"/>
              </a:rPr>
              <a:t>. The difference between a persistent virtual desktop device and a "normal" virtual desktop device is the relationship to the master/gold image. Eventually updates must be applied to the master. It is at this point where organizations decide how the user persistent changes are handled. In some cases, the disk with the user changes is discarded or reset. It may also be that the changes the user makes to the machine are kept through monthly Quality Updates, and the base is reset following a Feature Update.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6491741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There are opportunities for you to refine the Windows 10 operating system specifically for your Azure Virtual Desktop environment. </a:t>
            </a:r>
          </a:p>
          <a:p>
            <a:pPr algn="l"/>
            <a:r>
              <a:rPr lang="en-US" b="0" i="0" dirty="0">
                <a:solidFill>
                  <a:srgbClr val="000000"/>
                </a:solidFill>
                <a:effectLst/>
                <a:latin typeface="Times New Roman" panose="02020603050405020304" pitchFamily="18" charset="0"/>
              </a:rPr>
              <a:t>Some recommendations might disable functionality that you would prefer to use, so you should consider the cost versus the benefit of adjusting any setting.</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Creating the Windows 10 image</a:t>
            </a:r>
          </a:p>
          <a:p>
            <a:pPr algn="l"/>
            <a:r>
              <a:rPr lang="en-US" b="0" i="0" dirty="0">
                <a:solidFill>
                  <a:srgbClr val="000000"/>
                </a:solidFill>
                <a:effectLst/>
                <a:latin typeface="Times New Roman" panose="02020603050405020304" pitchFamily="18" charset="0"/>
              </a:rPr>
              <a:t>The first step is to install a reference image of Windows 10 on either a physical or virtual machine. Installing to a virtual machine is easy and allows you to save versions of the virtual hard-disk (VHD) file, in case you want to roll back to an earlier version.</a:t>
            </a:r>
          </a:p>
          <a:p>
            <a:pPr algn="l"/>
            <a:r>
              <a:rPr lang="en-US" b="0" i="0" dirty="0">
                <a:solidFill>
                  <a:srgbClr val="000000"/>
                </a:solidFill>
                <a:effectLst/>
                <a:latin typeface="Times New Roman" panose="02020603050405020304" pitchFamily="18" charset="0"/>
              </a:rPr>
              <a:t>During installation, you can choose either </a:t>
            </a:r>
            <a:r>
              <a:rPr lang="en-US" b="1" i="0" dirty="0">
                <a:solidFill>
                  <a:srgbClr val="000000"/>
                </a:solidFill>
                <a:effectLst/>
                <a:latin typeface="Times New Roman" panose="02020603050405020304" pitchFamily="18" charset="0"/>
              </a:rPr>
              <a:t>Express Settings</a:t>
            </a:r>
            <a:r>
              <a:rPr lang="en-US" b="0" i="0" dirty="0">
                <a:solidFill>
                  <a:srgbClr val="000000"/>
                </a:solidFill>
                <a:effectLst/>
                <a:latin typeface="Times New Roman" panose="02020603050405020304" pitchFamily="18" charset="0"/>
              </a:rPr>
              <a:t> or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The settings offered during the </a:t>
            </a:r>
            <a:r>
              <a:rPr lang="en-US" b="1" i="0" dirty="0">
                <a:solidFill>
                  <a:srgbClr val="000000"/>
                </a:solidFill>
                <a:effectLst/>
                <a:latin typeface="Times New Roman" panose="02020603050405020304" pitchFamily="18" charset="0"/>
              </a:rPr>
              <a:t>Customize</a:t>
            </a:r>
            <a:r>
              <a:rPr lang="en-US" b="0" i="0" dirty="0">
                <a:solidFill>
                  <a:srgbClr val="000000"/>
                </a:solidFill>
                <a:effectLst/>
                <a:latin typeface="Times New Roman" panose="02020603050405020304" pitchFamily="18" charset="0"/>
              </a:rPr>
              <a:t> option are adjustable by using Group Policy, so the method of installing the base OS is not that important.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2385419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Microsoft Endpoint Manager integrates with Azure Virtual Desktop to manage and operate deployments efficiently and establish a secure remote work solution.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You can enroll Azure Virtual Desktop Virtual Machines that are hybrid Azure AD joined (joined to your on-premises Active Directory and registered with your Azure Active Directory) with Microsoft Intune and manage them in the Microsoft Endpoint Manager admin center the same way as physical devices.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Endpoint Manager simplifies management, provides a centralized view across both physical devices and virtual desktops and opens up new areas of collaboration. The Endpoint Manager integration is generally available for Windows 10 Enterprise desktops. Windows 10 Enterprise multi-session supports policies at device specific scope.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021457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880738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Universal Print is a modern print solution that organizations can use to manage their print infrastructure through cloud services from Microsoft.</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runs entirely on Microsoft Azure. When it's deployed with Universal Print–compatible printers, it doesn't require any on-premises infrastructure.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is a Microsoft 365 subscription-based service that organizations use to centralize print management through the Universal Print portal. It's fully integrated with Azure Active Directory and supports single sign-on scenarios.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Universal Print can be deployed with non-compatible printers by using Universal Print connector software.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645598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unit provides an overview of the issues you may encounter when setting up an Azure Virtual Desktop environment and provides ways to resolve the issues.</a:t>
            </a:r>
          </a:p>
          <a:p>
            <a:pPr algn="l"/>
            <a:endParaRPr lang="en-US" b="1" i="0" dirty="0">
              <a:solidFill>
                <a:srgbClr val="204262"/>
              </a:solidFill>
              <a:effectLst/>
              <a:latin typeface="Times New Roman" panose="02020603050405020304" pitchFamily="18" charset="0"/>
            </a:endParaRPr>
          </a:p>
          <a:p>
            <a:pPr algn="l"/>
            <a:r>
              <a:rPr lang="en-US" b="1" i="0" dirty="0">
                <a:solidFill>
                  <a:srgbClr val="204262"/>
                </a:solidFill>
                <a:effectLst/>
                <a:latin typeface="Times New Roman" panose="02020603050405020304" pitchFamily="18" charset="0"/>
              </a:rPr>
              <a:t>Report issues</a:t>
            </a:r>
          </a:p>
          <a:p>
            <a:pPr algn="l"/>
            <a:r>
              <a:rPr lang="en-US" b="0" i="0" dirty="0">
                <a:solidFill>
                  <a:srgbClr val="000000"/>
                </a:solidFill>
                <a:effectLst/>
                <a:latin typeface="Times New Roman" panose="02020603050405020304" pitchFamily="18" charset="0"/>
              </a:rPr>
              <a:t>To report issues or suggest features for Azure Virtual Desktop with Azure Resource Manager integration, visit the </a:t>
            </a:r>
            <a:r>
              <a:rPr lang="en-US" b="0" i="0" dirty="0">
                <a:solidFill>
                  <a:srgbClr val="000000"/>
                </a:solidFill>
                <a:effectLst/>
                <a:latin typeface="Times New Roman" panose="02020603050405020304" pitchFamily="18" charset="0"/>
                <a:hlinkClick r:id="rId3"/>
              </a:rPr>
              <a:t>Azure Virtual Desktop Tech Community</a:t>
            </a:r>
            <a:r>
              <a:rPr lang="en-US" b="0" i="0" dirty="0">
                <a:solidFill>
                  <a:srgbClr val="000000"/>
                </a:solidFill>
                <a:effectLst/>
                <a:latin typeface="Times New Roman" panose="02020603050405020304" pitchFamily="18"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42099953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describes common issues with the Remote Desktop client and how to fix them.</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40026716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is a Windows app package format that provides a modern packaging experience to all Windows apps. The MSIX package format preserves the functionality of existing app packages and/or install files in addition to enabling new, modern packaging and deployment features to Win32, WPF, and Windows Forms apps.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MSIX app attach is a way to deliver MSIX applications to both physical and virtual machines. However, MSIX app attach is different from regular MSIX because it's made especially for Azure Virtual Desktop.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Application delivery options in Azure Virtual Desktop</a:t>
            </a:r>
          </a:p>
          <a:p>
            <a:pPr marL="171450" indent="-171450" algn="l">
              <a:buFont typeface="Arial" panose="020B0604020202020204" pitchFamily="34" charset="0"/>
              <a:buChar char="•"/>
            </a:pPr>
            <a:r>
              <a:rPr lang="en-US" b="0" i="0" dirty="0">
                <a:effectLst/>
                <a:latin typeface="Segoe UI" panose="020B0502040204020203" pitchFamily="34" charset="0"/>
              </a:rPr>
              <a:t>You can deliver apps in Azure Virtual Desktop through one of the following methods:</a:t>
            </a:r>
          </a:p>
          <a:p>
            <a:pPr marL="171450" indent="-171450" algn="l">
              <a:buFont typeface="Arial" panose="020B0604020202020204" pitchFamily="34" charset="0"/>
              <a:buChar char="•"/>
            </a:pPr>
            <a:r>
              <a:rPr lang="en-US" b="0" i="0" dirty="0">
                <a:effectLst/>
                <a:latin typeface="Segoe UI" panose="020B0502040204020203" pitchFamily="34" charset="0"/>
              </a:rPr>
              <a:t>Put apps in a master image</a:t>
            </a:r>
          </a:p>
          <a:p>
            <a:pPr marL="171450" indent="-171450" algn="l">
              <a:buFont typeface="Arial" panose="020B0604020202020204" pitchFamily="34" charset="0"/>
              <a:buChar char="•"/>
            </a:pPr>
            <a:r>
              <a:rPr lang="en-US" b="0" i="0" dirty="0">
                <a:effectLst/>
                <a:latin typeface="Segoe UI" panose="020B0502040204020203" pitchFamily="34" charset="0"/>
              </a:rPr>
              <a:t>Use tools like SCCM or Intune for central management</a:t>
            </a:r>
          </a:p>
          <a:p>
            <a:pPr marL="171450" indent="-171450" algn="l">
              <a:buFont typeface="Arial" panose="020B0604020202020204" pitchFamily="34" charset="0"/>
              <a:buChar char="•"/>
            </a:pPr>
            <a:r>
              <a:rPr lang="en-US" b="0" i="0" dirty="0">
                <a:effectLst/>
                <a:latin typeface="Segoe UI" panose="020B0502040204020203" pitchFamily="34" charset="0"/>
              </a:rPr>
              <a:t>Dynamic app provisioning (AppV, VMWare AppVolumes, or Citrix AppLayering)</a:t>
            </a:r>
          </a:p>
          <a:p>
            <a:pPr marL="171450" indent="-171450" algn="l">
              <a:buFont typeface="Arial" panose="020B0604020202020204" pitchFamily="34" charset="0"/>
              <a:buChar char="•"/>
            </a:pPr>
            <a:r>
              <a:rPr lang="en-US" b="0" i="0" dirty="0">
                <a:effectLst/>
                <a:latin typeface="Segoe UI" panose="020B0502040204020203" pitchFamily="34" charset="0"/>
              </a:rPr>
              <a:t>Create custom tools or scripts using Microsoft and a third-party tool</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What does MSIX app attach do?</a:t>
            </a:r>
          </a:p>
          <a:p>
            <a:pPr algn="l"/>
            <a:r>
              <a:rPr lang="en-US" b="0" i="0" dirty="0">
                <a:effectLst/>
                <a:latin typeface="Segoe UI" panose="020B0502040204020203" pitchFamily="34" charset="0"/>
              </a:rPr>
              <a:t>In an Azure Virtual Desktop deployment, MSIX app attach can:</a:t>
            </a:r>
          </a:p>
          <a:p>
            <a:pPr marL="171450" indent="-171450" algn="l">
              <a:buFont typeface="Arial" panose="020B0604020202020204" pitchFamily="34" charset="0"/>
              <a:buChar char="•"/>
            </a:pPr>
            <a:r>
              <a:rPr lang="en-US" b="0" i="0" dirty="0">
                <a:effectLst/>
                <a:latin typeface="Segoe UI" panose="020B0502040204020203" pitchFamily="34" charset="0"/>
              </a:rPr>
              <a:t>Create separation between user data, the OS, and apps by using MSIX containers.</a:t>
            </a:r>
          </a:p>
          <a:p>
            <a:pPr marL="171450" indent="-171450" algn="l">
              <a:buFont typeface="Arial" panose="020B0604020202020204" pitchFamily="34" charset="0"/>
              <a:buChar char="•"/>
            </a:pPr>
            <a:r>
              <a:rPr lang="en-US" b="0" i="0" dirty="0">
                <a:effectLst/>
                <a:latin typeface="Segoe UI" panose="020B0502040204020203" pitchFamily="34" charset="0"/>
              </a:rPr>
              <a:t>Remove the need for repackaging when delivering applications dynamically.</a:t>
            </a:r>
          </a:p>
          <a:p>
            <a:pPr marL="171450" indent="-171450" algn="l">
              <a:buFont typeface="Arial" panose="020B0604020202020204" pitchFamily="34" charset="0"/>
              <a:buChar char="•"/>
            </a:pPr>
            <a:r>
              <a:rPr lang="en-US" b="0" i="0" dirty="0">
                <a:effectLst/>
                <a:latin typeface="Segoe UI" panose="020B0502040204020203" pitchFamily="34" charset="0"/>
              </a:rPr>
              <a:t>Reduce the time it takes for a user to sign in.</a:t>
            </a:r>
          </a:p>
          <a:p>
            <a:pPr marL="171450" indent="-171450" algn="l">
              <a:buFont typeface="Arial" panose="020B0604020202020204" pitchFamily="34" charset="0"/>
              <a:buChar char="•"/>
            </a:pPr>
            <a:r>
              <a:rPr lang="en-US" b="0" i="0" dirty="0">
                <a:effectLst/>
                <a:latin typeface="Segoe UI" panose="020B0502040204020203" pitchFamily="34" charset="0"/>
              </a:rPr>
              <a:t>Reduce infrastructure requirements and cost.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6207747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MSIX app attach stores application files in a separate virtual hard disk from the operating system. It registers the regular MSIX package on a device instead of on a physical download and installation. The registration uses existing Windows APIs and has minimal impact on user sign-in times, which enhances the user experience.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open MSIX app attach, the application files are accessed from a VHD. You're not even aware that the application isn't locally installed.</a:t>
            </a:r>
          </a:p>
          <a:p>
            <a:endParaRPr lang="en-US" dirty="0"/>
          </a:p>
          <a:p>
            <a:pPr algn="l">
              <a:spcAft>
                <a:spcPts val="600"/>
              </a:spcAft>
            </a:pPr>
            <a:r>
              <a:rPr lang="en-US" b="0" i="0" dirty="0">
                <a:effectLst/>
                <a:latin typeface="Segoe UI" panose="020B0502040204020203" pitchFamily="34" charset="0"/>
              </a:rPr>
              <a:t>After you open MSIX app attach, you experience the following process:</a:t>
            </a:r>
          </a:p>
          <a:p>
            <a:pPr marL="228600" indent="-228600" algn="l">
              <a:spcAft>
                <a:spcPts val="600"/>
              </a:spcAft>
              <a:buFont typeface="+mj-lt"/>
              <a:buAutoNum type="arabicPeriod"/>
            </a:pPr>
            <a:r>
              <a:rPr lang="en-US" b="0" i="0" dirty="0">
                <a:effectLst/>
                <a:latin typeface="Segoe UI" panose="020B0502040204020203" pitchFamily="34" charset="0"/>
              </a:rPr>
              <a:t>  From the Azure Virtual Desktop client, you sign in and select the host pool for which you have access. The process is similar to opening published RemoteApp programs from the Azure Virtual Desktop environment.</a:t>
            </a:r>
          </a:p>
          <a:p>
            <a:pPr marL="228600" indent="-228600" algn="l">
              <a:spcAft>
                <a:spcPts val="600"/>
              </a:spcAft>
              <a:buFont typeface="+mj-lt"/>
              <a:buAutoNum type="arabicPeriod"/>
            </a:pPr>
            <a:r>
              <a:rPr lang="en-US" b="0" i="0" dirty="0">
                <a:effectLst/>
                <a:latin typeface="Segoe UI" panose="020B0502040204020203" pitchFamily="34" charset="0"/>
              </a:rPr>
              <a:t>  You're assigned a virtual machine within the host pool, on which a RemoteApp or Remote Desktop session is created. The Azure Virtual Desktop client interacts with that session.</a:t>
            </a:r>
          </a:p>
          <a:p>
            <a:pPr marL="228600" indent="-228600" algn="l">
              <a:spcAft>
                <a:spcPts val="600"/>
              </a:spcAft>
              <a:buFont typeface="+mj-lt"/>
              <a:buAutoNum type="arabicPeriod"/>
            </a:pPr>
            <a:r>
              <a:rPr lang="en-US" b="0" i="0" dirty="0">
                <a:effectLst/>
                <a:latin typeface="Segoe UI" panose="020B0502040204020203" pitchFamily="34" charset="0"/>
              </a:rPr>
              <a:t>  If the user profile is configured, the FSLogix agent on the session host provides the user profile from the file share. The file share can be Azure Files, Azure NetApp Files, or an infrastructure as a service (IaaS) file server.</a:t>
            </a:r>
          </a:p>
          <a:p>
            <a:pPr marL="228600" indent="-228600" algn="l">
              <a:spcAft>
                <a:spcPts val="600"/>
              </a:spcAft>
              <a:buFont typeface="+mj-lt"/>
              <a:buAutoNum type="arabicPeriod"/>
            </a:pPr>
            <a:r>
              <a:rPr lang="en-US" b="0" i="0" dirty="0">
                <a:effectLst/>
                <a:latin typeface="Segoe UI" panose="020B0502040204020203" pitchFamily="34" charset="0"/>
              </a:rPr>
              <a:t>  Applications that are assigned to you are read from Azure Virtual Desktop.</a:t>
            </a:r>
          </a:p>
          <a:p>
            <a:pPr marL="228600" indent="-228600" algn="l">
              <a:spcAft>
                <a:spcPts val="600"/>
              </a:spcAft>
              <a:buFont typeface="+mj-lt"/>
              <a:buAutoNum type="arabicPeriod"/>
            </a:pPr>
            <a:r>
              <a:rPr lang="en-US" b="0" i="0" dirty="0">
                <a:effectLst/>
                <a:latin typeface="Segoe UI" panose="020B0502040204020203" pitchFamily="34" charset="0"/>
              </a:rPr>
              <a:t> MSIX app attach applications are registered to the virtual machine for you, from the attached MSIX virtual disk. That virtual disk might be on an IaaS file share, Azure Files, or Azure NetApp Files.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357150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Azure Virtual Desktop service architecture is similar to Windows Server Remote Desktop Services. Microsoft manages the infrastructure and brokering components, while enterprise customers manage their own desktop host virtual machines (VMs), data, and clients.</a:t>
            </a:r>
          </a:p>
          <a:p>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Microsoft manages the following Azure Virtual Desktop services as part of Azure:</a:t>
            </a:r>
          </a:p>
          <a:p>
            <a:pPr marL="171450" indent="-171450" algn="l">
              <a:buFont typeface="Arial" panose="020B0604020202020204" pitchFamily="34" charset="0"/>
              <a:buChar char="•"/>
            </a:pPr>
            <a:r>
              <a:rPr lang="en-US" b="1" i="0" dirty="0">
                <a:effectLst/>
                <a:latin typeface="Segoe UI" panose="020B0502040204020203" pitchFamily="34" charset="0"/>
              </a:rPr>
              <a:t>Web Access</a:t>
            </a:r>
            <a:r>
              <a:rPr lang="en-US" b="0" i="0" dirty="0">
                <a:effectLst/>
                <a:latin typeface="Segoe UI" panose="020B0502040204020203" pitchFamily="34" charset="0"/>
              </a:rPr>
              <a:t>: The Web Access service within Window Virtual Desktop lets users access virtual desktops and remote apps through an HTML5-compatible web browser as they would with a local PC, from anywhere on any device. You can secure Web Access using multifactor authentication in Azure Active Directory.</a:t>
            </a:r>
          </a:p>
          <a:p>
            <a:pPr marL="171450" indent="-171450" algn="l">
              <a:buFont typeface="Arial" panose="020B0604020202020204" pitchFamily="34" charset="0"/>
              <a:buChar char="•"/>
            </a:pPr>
            <a:r>
              <a:rPr lang="en-US" b="1" i="0" dirty="0">
                <a:effectLst/>
                <a:latin typeface="Segoe UI" panose="020B0502040204020203" pitchFamily="34" charset="0"/>
              </a:rPr>
              <a:t>Gateway</a:t>
            </a:r>
            <a:r>
              <a:rPr lang="en-US" b="0" i="0" dirty="0">
                <a:effectLst/>
                <a:latin typeface="Segoe UI" panose="020B0502040204020203" pitchFamily="34" charset="0"/>
              </a:rPr>
              <a:t>: The Remote Connection Gateway service connects remote users to Azure Virtual Desktop apps and desktops from any internet-connected device that can run an Azure Virtual Desktop client. The client connects to a gateway, which then orchestrates a connection from a VM back to the same gateway.</a:t>
            </a:r>
          </a:p>
          <a:p>
            <a:pPr marL="171450" indent="-171450" algn="l">
              <a:buFont typeface="Arial" panose="020B0604020202020204" pitchFamily="34" charset="0"/>
              <a:buChar char="•"/>
            </a:pPr>
            <a:r>
              <a:rPr lang="en-US" b="1" i="0" dirty="0">
                <a:effectLst/>
                <a:latin typeface="Segoe UI" panose="020B0502040204020203" pitchFamily="34" charset="0"/>
              </a:rPr>
              <a:t>Connection Broker</a:t>
            </a:r>
            <a:r>
              <a:rPr lang="en-US" b="0" i="0" dirty="0">
                <a:effectLst/>
                <a:latin typeface="Segoe UI" panose="020B0502040204020203" pitchFamily="34" charset="0"/>
              </a:rPr>
              <a:t>: The Connection Broker service manages user connections to virtual desktops and remote apps. The Connection Broker provides load balancing and reconnection to existing sessions.</a:t>
            </a:r>
          </a:p>
          <a:p>
            <a:pPr marL="171450" indent="-171450" algn="l">
              <a:buFont typeface="Arial" panose="020B0604020202020204" pitchFamily="34" charset="0"/>
              <a:buChar char="•"/>
            </a:pPr>
            <a:r>
              <a:rPr lang="en-US" b="1" i="0" dirty="0">
                <a:effectLst/>
                <a:latin typeface="Segoe UI" panose="020B0502040204020203" pitchFamily="34" charset="0"/>
              </a:rPr>
              <a:t>Diagnostics</a:t>
            </a:r>
            <a:r>
              <a:rPr lang="en-US" b="0" i="0" dirty="0">
                <a:effectLst/>
                <a:latin typeface="Segoe UI" panose="020B0502040204020203" pitchFamily="34" charset="0"/>
              </a:rPr>
              <a:t>: Remote Desktop Diagnostics is an event-based aggregator that marks each user or administrator action on the Azure Virtual Desktop deployment as a success or failure. Administrators can query the event aggregation to identify failing components.</a:t>
            </a:r>
          </a:p>
          <a:p>
            <a:pPr marL="171450" indent="-171450" algn="l">
              <a:buFont typeface="Arial" panose="020B0604020202020204" pitchFamily="34" charset="0"/>
              <a:buChar char="•"/>
            </a:pPr>
            <a:r>
              <a:rPr lang="en-US" b="1" i="0" dirty="0">
                <a:effectLst/>
                <a:latin typeface="Segoe UI" panose="020B0502040204020203" pitchFamily="34" charset="0"/>
              </a:rPr>
              <a:t>Extensibility components</a:t>
            </a:r>
            <a:r>
              <a:rPr lang="en-US" b="0" i="0" dirty="0">
                <a:effectLst/>
                <a:latin typeface="Segoe UI" panose="020B0502040204020203" pitchFamily="34" charset="0"/>
              </a:rPr>
              <a:t>: Azure Virtual Desktop includes several extensibility components. You can manage Azure Virtual Desktop using Windows PowerShell or with the provided REST APIs, which also enable support from third-party tools.</a:t>
            </a:r>
          </a:p>
          <a:p>
            <a:br>
              <a:rPr lang="en-US" dirty="0"/>
            </a:br>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All MSIX images must be stored on a network share that can be accessed by users in a host pool with read-only permissions.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MSIX app attach doesn't have any dependencies on the type of storage fabric the file share uses. The considerations for the MSIX app attach share are same for an FSLogix share.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42087526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To start using Azure NetApp Files:</a:t>
            </a:r>
          </a:p>
          <a:p>
            <a:pPr algn="l">
              <a:buFont typeface="+mj-lt"/>
              <a:buAutoNum type="arabicPeriod"/>
            </a:pPr>
            <a:r>
              <a:rPr lang="en-US" b="0" i="0" dirty="0">
                <a:solidFill>
                  <a:srgbClr val="000000"/>
                </a:solidFill>
                <a:effectLst/>
                <a:latin typeface="Times New Roman" panose="02020603050405020304" pitchFamily="18" charset="0"/>
              </a:rPr>
              <a:t>Set up your Azure NetApp Files account by following the instructions in </a:t>
            </a:r>
            <a:r>
              <a:rPr lang="en-US" b="0" i="0" dirty="0">
                <a:solidFill>
                  <a:srgbClr val="000000"/>
                </a:solidFill>
                <a:effectLst/>
                <a:latin typeface="Times New Roman" panose="02020603050405020304" pitchFamily="18" charset="0"/>
                <a:hlinkClick r:id="rId3"/>
              </a:rPr>
              <a:t>Set up your Azure NetApp Files account</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capacity pool by following the instructions in </a:t>
            </a:r>
            <a:r>
              <a:rPr lang="en-US" b="0" i="0" dirty="0">
                <a:solidFill>
                  <a:srgbClr val="000000"/>
                </a:solidFill>
                <a:effectLst/>
                <a:latin typeface="Times New Roman" panose="02020603050405020304" pitchFamily="18" charset="0"/>
                <a:hlinkClick r:id="rId4"/>
              </a:rPr>
              <a:t>Set up a capacity pool</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Join an Azure Active Directory (Azure AD) connection by following the instructions in </a:t>
            </a:r>
            <a:r>
              <a:rPr lang="en-US" b="0" i="0" dirty="0">
                <a:solidFill>
                  <a:srgbClr val="000000"/>
                </a:solidFill>
                <a:effectLst/>
                <a:latin typeface="Times New Roman" panose="02020603050405020304" pitchFamily="18" charset="0"/>
                <a:hlinkClick r:id="rId5"/>
              </a:rPr>
              <a:t>Join an Active Directory connection</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Create a new volume by following the instructions in </a:t>
            </a:r>
            <a:r>
              <a:rPr lang="en-US" b="0" i="0" dirty="0">
                <a:solidFill>
                  <a:srgbClr val="000000"/>
                </a:solidFill>
                <a:effectLst/>
                <a:latin typeface="Times New Roman" panose="02020603050405020304" pitchFamily="18" charset="0"/>
                <a:hlinkClick r:id="rId6"/>
              </a:rPr>
              <a:t>Create a new volume</a:t>
            </a:r>
            <a:r>
              <a:rPr lang="en-US" b="0" i="0" dirty="0">
                <a:solidFill>
                  <a:srgbClr val="000000"/>
                </a:solidFill>
                <a:effectLst/>
                <a:latin typeface="Times New Roman" panose="02020603050405020304" pitchFamily="18" charset="0"/>
              </a:rPr>
              <a:t> and </a:t>
            </a:r>
            <a:r>
              <a:rPr lang="en-US" b="0" i="0" dirty="0">
                <a:solidFill>
                  <a:srgbClr val="000000"/>
                </a:solidFill>
                <a:effectLst/>
                <a:latin typeface="Times New Roman" panose="02020603050405020304" pitchFamily="18" charset="0"/>
                <a:hlinkClick r:id="rId7"/>
              </a:rPr>
              <a:t>Configure volume access parameters</a:t>
            </a:r>
            <a:r>
              <a:rPr lang="en-US" b="0" i="0" dirty="0">
                <a:solidFill>
                  <a:srgbClr val="000000"/>
                </a:solidFill>
                <a:effectLst/>
                <a:latin typeface="Times New Roman" panose="02020603050405020304" pitchFamily="18" charset="0"/>
              </a:rPr>
              <a:t>.</a:t>
            </a:r>
          </a:p>
          <a:p>
            <a:pPr algn="l">
              <a:buFont typeface="+mj-lt"/>
              <a:buAutoNum type="arabicPeriod"/>
            </a:pPr>
            <a:r>
              <a:rPr lang="en-US" b="0" i="0" dirty="0">
                <a:solidFill>
                  <a:srgbClr val="000000"/>
                </a:solidFill>
                <a:effectLst/>
                <a:latin typeface="Times New Roman" panose="02020603050405020304" pitchFamily="18" charset="0"/>
              </a:rPr>
              <a:t>Make sure your connection to the Azure NetApp Files share works by following the instructions in </a:t>
            </a:r>
            <a:r>
              <a:rPr lang="en-US" b="0" i="0" dirty="0">
                <a:solidFill>
                  <a:srgbClr val="000000"/>
                </a:solidFill>
                <a:effectLst/>
                <a:latin typeface="Times New Roman" panose="02020603050405020304" pitchFamily="18" charset="0"/>
                <a:hlinkClick r:id="rId8"/>
              </a:rPr>
              <a:t>Make sure users can access the Azure NetApp Files share</a:t>
            </a:r>
            <a:r>
              <a:rPr lang="en-US" b="0" i="0" dirty="0">
                <a:solidFill>
                  <a:srgbClr val="000000"/>
                </a:solidFill>
                <a:effectLst/>
                <a:latin typeface="Times New Roman" panose="02020603050405020304" pitchFamily="18" charset="0"/>
              </a:rPr>
              <a:t>.</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Azure NetApp Files share setup, you can start uploading images to it.</a:t>
            </a:r>
          </a:p>
          <a:p>
            <a:pPr algn="l"/>
            <a:r>
              <a:rPr lang="en-US" b="0" i="0" dirty="0">
                <a:solidFill>
                  <a:srgbClr val="000000"/>
                </a:solidFill>
                <a:effectLst/>
                <a:latin typeface="Times New Roman" panose="02020603050405020304" pitchFamily="18" charset="0"/>
              </a:rPr>
              <a:t>To upload an MSIX image to your Azure NetApp Files share:</a:t>
            </a:r>
          </a:p>
          <a:p>
            <a:pPr algn="l">
              <a:buFont typeface="+mj-lt"/>
              <a:buAutoNum type="arabicPeriod"/>
            </a:pPr>
            <a:r>
              <a:rPr lang="en-US" b="0" i="0" dirty="0">
                <a:solidFill>
                  <a:srgbClr val="000000"/>
                </a:solidFill>
                <a:effectLst/>
                <a:latin typeface="Times New Roman" panose="02020603050405020304" pitchFamily="18" charset="0"/>
              </a:rPr>
              <a:t>In each session host, install the certificate that you signed the MSIX package with. Make sure to store the certificates in the folder named Trusted People.</a:t>
            </a:r>
          </a:p>
          <a:p>
            <a:pPr algn="l">
              <a:buFont typeface="+mj-lt"/>
              <a:buAutoNum type="arabicPeriod"/>
            </a:pPr>
            <a:r>
              <a:rPr lang="en-US" b="0" i="0" dirty="0">
                <a:solidFill>
                  <a:srgbClr val="000000"/>
                </a:solidFill>
                <a:effectLst/>
                <a:latin typeface="Times New Roman" panose="02020603050405020304" pitchFamily="18" charset="0"/>
              </a:rPr>
              <a:t>Copy the MSIX image you want to add to the Azure </a:t>
            </a:r>
            <a:r>
              <a:rPr lang="en-US" b="0" i="0" dirty="0" err="1">
                <a:solidFill>
                  <a:srgbClr val="000000"/>
                </a:solidFill>
                <a:effectLst/>
                <a:latin typeface="Times New Roman" panose="02020603050405020304" pitchFamily="18" charset="0"/>
              </a:rPr>
              <a:t>NetApps</a:t>
            </a:r>
            <a:r>
              <a:rPr lang="en-US" b="0" i="0" dirty="0">
                <a:solidFill>
                  <a:srgbClr val="000000"/>
                </a:solidFill>
                <a:effectLst/>
                <a:latin typeface="Times New Roman" panose="02020603050405020304" pitchFamily="18" charset="0"/>
              </a:rPr>
              <a:t> Files share.</a:t>
            </a:r>
          </a:p>
          <a:p>
            <a:pPr algn="l">
              <a:buFont typeface="+mj-lt"/>
              <a:buAutoNum type="arabicPeriod"/>
            </a:pPr>
            <a:r>
              <a:rPr lang="en-US" b="0" i="0" dirty="0">
                <a:solidFill>
                  <a:srgbClr val="000000"/>
                </a:solidFill>
                <a:effectLst/>
                <a:latin typeface="Times New Roman" panose="02020603050405020304" pitchFamily="18" charset="0"/>
              </a:rPr>
              <a:t>Go to File Explorer and enter the mount path, then paste the MSIX image into the mount path folder.</a:t>
            </a:r>
          </a:p>
          <a:p>
            <a:pPr algn="l"/>
            <a:r>
              <a:rPr lang="en-US" b="0" i="0" dirty="0">
                <a:solidFill>
                  <a:srgbClr val="000000"/>
                </a:solidFill>
                <a:effectLst/>
                <a:latin typeface="Times New Roman" panose="02020603050405020304" pitchFamily="18" charset="0"/>
              </a:rPr>
              <a:t>Your MSIX image should now be accessible to your session hosts when they add an MSIX package using the Azure portal or PowerShell.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36916813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In this unit, you see how to create a RemoteApp application group to share an application to a different user in the organization.</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complete the exercise, you'll need the credentials for a different non-administrative user account that's in Active Directory.</a:t>
            </a:r>
          </a:p>
          <a:p>
            <a:pPr>
              <a:lnSpc>
                <a:spcPct val="100000"/>
              </a:lnSpc>
              <a:spcAft>
                <a:spcPts val="600"/>
              </a:spcAf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9605238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For all supported operating systems, the OneDrive sync app supports:</a:t>
            </a:r>
          </a:p>
          <a:p>
            <a:pPr marL="171450" indent="-171450" algn="l">
              <a:buFont typeface="Arial" panose="020B0604020202020204" pitchFamily="34" charset="0"/>
              <a:buChar char="•"/>
            </a:pPr>
            <a:r>
              <a:rPr lang="en-US" b="0" i="0" dirty="0">
                <a:effectLst/>
                <a:latin typeface="Segoe UI" panose="020B0502040204020203" pitchFamily="34" charset="0"/>
              </a:rPr>
              <a:t> Virtual desktops that persist between sessions.</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use </a:t>
            </a:r>
            <a:r>
              <a:rPr lang="en-US" b="0" i="0" u="none" strike="noStrike" dirty="0">
                <a:effectLst/>
                <a:latin typeface="Segoe UI" panose="020B0502040204020203" pitchFamily="34" charset="0"/>
                <a:hlinkClick r:id="rId3"/>
              </a:rPr>
              <a:t>Azure Virtual Desktop</a:t>
            </a:r>
            <a:r>
              <a:rPr lang="en-US" b="0" i="0" dirty="0">
                <a:effectLst/>
                <a:latin typeface="Segoe UI" panose="020B0502040204020203" pitchFamily="34" charset="0"/>
              </a:rPr>
              <a:t> .</a:t>
            </a:r>
          </a:p>
          <a:p>
            <a:pPr marL="171450" indent="-171450" algn="l">
              <a:buFont typeface="Arial" panose="020B0604020202020204" pitchFamily="34" charset="0"/>
              <a:buChar char="•"/>
            </a:pPr>
            <a:r>
              <a:rPr lang="en-US" b="0" i="0" dirty="0">
                <a:effectLst/>
                <a:latin typeface="Segoe UI" panose="020B0502040204020203" pitchFamily="34" charset="0"/>
              </a:rPr>
              <a:t> Non-persistent virtual desktops that have </a:t>
            </a:r>
            <a:r>
              <a:rPr lang="en-US" b="0" i="0" u="none" strike="noStrike" dirty="0">
                <a:effectLst/>
                <a:latin typeface="Segoe UI" panose="020B0502040204020203" pitchFamily="34" charset="0"/>
                <a:hlinkClick r:id="rId4"/>
              </a:rPr>
              <a:t>FSLogix Apps</a:t>
            </a:r>
            <a:r>
              <a:rPr lang="en-US" b="0" i="0" dirty="0">
                <a:effectLst/>
                <a:latin typeface="Segoe UI" panose="020B0502040204020203" pitchFamily="34" charset="0"/>
              </a:rPr>
              <a:t>  or </a:t>
            </a:r>
            <a:r>
              <a:rPr lang="en-US" b="0" i="0" u="none" strike="noStrike" dirty="0">
                <a:effectLst/>
                <a:latin typeface="Segoe UI" panose="020B0502040204020203" pitchFamily="34" charset="0"/>
                <a:hlinkClick r:id="rId5"/>
              </a:rPr>
              <a:t>FSLogix Office Container</a:t>
            </a:r>
            <a:r>
              <a:rPr lang="en-US" b="0" i="0" dirty="0">
                <a:effectLst/>
                <a:latin typeface="Segoe UI" panose="020B0502040204020203" pitchFamily="34" charset="0"/>
              </a:rPr>
              <a:t> , and a Microsoft 365 subscription for all of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10, 32 or 64-bit (supports VHDX files)</a:t>
            </a:r>
          </a:p>
          <a:p>
            <a:pPr marL="742950" lvl="1" indent="-285750" algn="l">
              <a:buFont typeface="Arial" panose="020B0604020202020204" pitchFamily="34" charset="0"/>
              <a:buChar char="•"/>
            </a:pPr>
            <a:r>
              <a:rPr lang="en-US" b="0" i="0" dirty="0">
                <a:effectLst/>
                <a:latin typeface="Segoe UI" panose="020B0502040204020203" pitchFamily="34" charset="0"/>
              </a:rPr>
              <a:t>Windows 7, 32 or 64-bit (supports VHD files)</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2019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2016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(supports VHDX)</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2008 R2 (supports VHD)</a:t>
            </a:r>
          </a:p>
          <a:p>
            <a:endParaRPr lang="en-US" dirty="0"/>
          </a:p>
          <a:p>
            <a:pPr algn="l"/>
            <a:r>
              <a:rPr lang="en-US" b="1" i="0" dirty="0">
                <a:effectLst/>
                <a:latin typeface="Segoe UI" panose="020B0502040204020203" pitchFamily="34" charset="0"/>
              </a:rPr>
              <a:t>Install the OneDrive sync app per machine</a:t>
            </a:r>
          </a:p>
          <a:p>
            <a:pPr algn="l"/>
            <a:r>
              <a:rPr lang="en-US" b="0" i="0" dirty="0">
                <a:effectLst/>
                <a:latin typeface="Segoe UI" panose="020B0502040204020203" pitchFamily="34" charset="0"/>
              </a:rPr>
              <a:t>By default, the OneDrive sync app installs per user, meaning OneDrive.exe needs to be installed for each user account on the PC under the %localappdata% folder. With the new per-machine installation option, you can install OneDrive under the </a:t>
            </a:r>
            <a:r>
              <a:rPr lang="en-US" b="1" i="0" dirty="0">
                <a:effectLst/>
                <a:latin typeface="Segoe UI" panose="020B0502040204020203" pitchFamily="34" charset="0"/>
              </a:rPr>
              <a:t>Program Files (x86)</a:t>
            </a:r>
            <a:r>
              <a:rPr lang="en-US" b="0" i="0" dirty="0">
                <a:effectLst/>
                <a:latin typeface="Segoe UI" panose="020B0502040204020203" pitchFamily="34" charset="0"/>
              </a:rPr>
              <a:t> or </a:t>
            </a:r>
            <a:r>
              <a:rPr lang="en-US" b="1" i="0" dirty="0">
                <a:effectLst/>
                <a:latin typeface="Segoe UI" panose="020B0502040204020203" pitchFamily="34" charset="0"/>
              </a:rPr>
              <a:t>Program Files</a:t>
            </a:r>
            <a:r>
              <a:rPr lang="en-US" b="0" i="0" dirty="0">
                <a:effectLst/>
                <a:latin typeface="Segoe UI" panose="020B0502040204020203" pitchFamily="34" charset="0"/>
              </a:rPr>
              <a:t> directory, meaning all profiles on the computer will use the same </a:t>
            </a:r>
            <a:r>
              <a:rPr lang="en-US" b="1" i="0" dirty="0">
                <a:effectLst/>
                <a:latin typeface="Segoe UI" panose="020B0502040204020203" pitchFamily="34" charset="0"/>
              </a:rPr>
              <a:t>OneDrive.exe</a:t>
            </a:r>
            <a:r>
              <a:rPr lang="en-US" b="0" i="0" dirty="0">
                <a:effectLst/>
                <a:latin typeface="Segoe UI" panose="020B0502040204020203" pitchFamily="34" charset="0"/>
              </a:rPr>
              <a:t> binary. Other than where the sync app is installed, the behavior is the same.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The new per-machine sync app provides:</a:t>
            </a:r>
          </a:p>
          <a:p>
            <a:pPr lvl="1" algn="l">
              <a:buFont typeface="Arial" panose="020B0604020202020204" pitchFamily="34" charset="0"/>
              <a:buChar char="•"/>
            </a:pPr>
            <a:r>
              <a:rPr lang="en-US" b="0" i="0" dirty="0">
                <a:effectLst/>
                <a:latin typeface="Segoe UI" panose="020B0502040204020203" pitchFamily="34" charset="0"/>
              </a:rPr>
              <a:t>Automatic conversion from per-user to per-machine</a:t>
            </a:r>
          </a:p>
          <a:p>
            <a:pPr lvl="1" algn="l">
              <a:buFont typeface="Arial" panose="020B0604020202020204" pitchFamily="34" charset="0"/>
              <a:buChar char="•"/>
            </a:pPr>
            <a:r>
              <a:rPr lang="en-US" b="0" i="0" dirty="0">
                <a:effectLst/>
                <a:latin typeface="Segoe UI" panose="020B0502040204020203" pitchFamily="34" charset="0"/>
              </a:rPr>
              <a:t>Automatic updates when a new version is available</a:t>
            </a:r>
          </a:p>
          <a:p>
            <a:pPr marL="171450" indent="-171450" algn="l">
              <a:buFont typeface="Arial" panose="020B0604020202020204" pitchFamily="34" charset="0"/>
              <a:buChar char="•"/>
            </a:pPr>
            <a:r>
              <a:rPr lang="en-US" b="0" i="0" dirty="0">
                <a:effectLst/>
                <a:latin typeface="Segoe UI" panose="020B0502040204020203" pitchFamily="34" charset="0"/>
              </a:rPr>
              <a:t>The per-machine sync app supports syncing OneDrive files in Microsoft 365 and in SharePoint Server 2019.</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7837192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Media optimization for Microsoft Teams is only available for the Windows Desktop client on Windows 10 machines.</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Microsoft Teams on Azure Virtual Desktop supports chat and collaboration. With media optimizations, it also supports calling and meeting functionality.</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With media optimization for Microsoft Teams, the Windows Desktop client handles audio and video locally for Teams calls and meetings. You can still use Microsoft Teams on Azure Virtual Desktop with other clients without optimized calling and meetings.</a:t>
            </a:r>
          </a:p>
          <a:p>
            <a:pPr algn="l"/>
            <a:r>
              <a:rPr lang="en-US" b="0" i="0" dirty="0">
                <a:solidFill>
                  <a:srgbClr val="000000"/>
                </a:solidFill>
                <a:effectLst/>
                <a:latin typeface="Times New Roman" panose="02020603050405020304" pitchFamily="18" charset="0"/>
              </a:rPr>
              <a:t>Teams chat and collaboration features are supported on all platforms. To redirect local devices in your remote session, check out </a:t>
            </a:r>
            <a:r>
              <a:rPr lang="en-US" b="0" i="0" dirty="0">
                <a:solidFill>
                  <a:srgbClr val="000000"/>
                </a:solidFill>
                <a:effectLst/>
                <a:latin typeface="Times New Roman" panose="02020603050405020304" pitchFamily="18" charset="0"/>
                <a:hlinkClick r:id="rId3"/>
              </a:rPr>
              <a:t>Customize Remote Desktop Protocol properties for a host pool</a:t>
            </a:r>
            <a:r>
              <a:rPr lang="en-US" b="0" i="0" dirty="0">
                <a:solidFill>
                  <a:srgbClr val="000000"/>
                </a:solidFill>
                <a:effectLst/>
                <a:latin typeface="Times New Roman" panose="02020603050405020304" pitchFamily="18" charset="0"/>
              </a:rPr>
              <a:t>.</a:t>
            </a:r>
          </a:p>
          <a:p>
            <a:pPr algn="l"/>
            <a:endParaRPr lang="en-US" b="1"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Before you can use Microsoft Teams on Azure Virtual Desktop:</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Install the Windows Desktop client on a Windows 10 or Windows 10 IoT Enterprise.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Connect to a Windows 10 Multi-session or Windows 10 Enterprise virtual machine (VM).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840644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unit will tell you how to publish apps, such as Microsoft Edge browser, in your Azure Virtual Desktop environment.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30565461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To strengthen your organization’s Azure Virtual Desktop availability and to keep data safe, you should implement a business continuity and disaster recovery (BCDR) strategy. A good BCDR strategy keeps your apps and workloads up and running during planned and unplanned service or Azure outages. The graphic  shows the </a:t>
            </a:r>
            <a:r>
              <a:rPr lang="en-US" b="1" i="0" dirty="0">
                <a:solidFill>
                  <a:srgbClr val="000000"/>
                </a:solidFill>
                <a:effectLst/>
                <a:latin typeface="Times New Roman" panose="02020603050405020304" pitchFamily="18" charset="0"/>
              </a:rPr>
              <a:t>recovery point objective (RPO) </a:t>
            </a:r>
            <a:r>
              <a:rPr lang="en-US" b="0" i="0" dirty="0">
                <a:solidFill>
                  <a:srgbClr val="000000"/>
                </a:solidFill>
                <a:effectLst/>
                <a:latin typeface="Times New Roman" panose="02020603050405020304" pitchFamily="18" charset="0"/>
              </a:rPr>
              <a:t>as the loss of data and the </a:t>
            </a:r>
            <a:r>
              <a:rPr lang="en-US" b="1" i="0" dirty="0">
                <a:solidFill>
                  <a:srgbClr val="000000"/>
                </a:solidFill>
                <a:effectLst/>
                <a:latin typeface="Times New Roman" panose="02020603050405020304" pitchFamily="18" charset="0"/>
              </a:rPr>
              <a:t>recovery time objective (RTO) </a:t>
            </a:r>
            <a:r>
              <a:rPr lang="en-US" b="0" i="0" dirty="0">
                <a:solidFill>
                  <a:srgbClr val="000000"/>
                </a:solidFill>
                <a:effectLst/>
                <a:latin typeface="Times New Roman" panose="02020603050405020304" pitchFamily="18" charset="0"/>
              </a:rPr>
              <a:t>as the time to recover from a disaster. </a:t>
            </a:r>
          </a:p>
          <a:p>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 Azure Virtual Desktop service offers BCDR to preserve customer metadata during outages. When an outage occurs in an Azure region, the service infrastructure components will failover to a secondary location and continue functioning as expected.</a:t>
            </a:r>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To make sure your users can still connect during an Azure region outage, you may need to replicate personal VMs to a different Azure region (the secondary location). During outages, the primary region fails over to the replicated VMs in the secondary location. Users can continue to access apps from the secondary location without interruption. In addition to VM replication, you’ll need to ensure user identities are accessible at the secondary location. Accessible identities can be achieved by using profile containers. You may also use multiple Pooled host pools with automated provisioning across regions as an alternative to VM replication.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22294985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You'll need to replicate your VMs to the secondary location for Azure Virtual Desktop. Your options for doing so depend on how your VMs are configured:</a:t>
            </a:r>
          </a:p>
          <a:p>
            <a:pPr algn="l"/>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configure all your VMs for both pooled and personal host pools with Azure Site Recovery. With this method, you'll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new host pool in the failover region while keeping all resources in your failover location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need to set up new app groups and workspaces in the failover region, then use an Azure Site Recovery plan to turn on host pools.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create a host pool that's populated by VMs built in both the primary and failover regions while keeping the VMs in the failover region turned off.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only need to set up one host pool and its related app groups and workspaces.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 use an Azure Site Recovery plan to power on host pools with this method.</a:t>
            </a:r>
          </a:p>
          <a:p>
            <a:pPr algn="l"/>
            <a:r>
              <a:rPr lang="en-US" b="0" i="0" dirty="0">
                <a:solidFill>
                  <a:srgbClr val="000000"/>
                </a:solidFill>
                <a:effectLst/>
                <a:latin typeface="Times New Roman" panose="02020603050405020304" pitchFamily="18" charset="0"/>
              </a:rPr>
              <a:t>Use Azure Site Recovery to manage replicating VMs in other Azure locations, as described in </a:t>
            </a:r>
            <a:r>
              <a:rPr lang="en-US" b="0" i="0" dirty="0">
                <a:solidFill>
                  <a:srgbClr val="000000"/>
                </a:solidFill>
                <a:effectLst/>
                <a:latin typeface="Times New Roman" panose="02020603050405020304" pitchFamily="18" charset="0"/>
                <a:hlinkClick r:id="rId3"/>
              </a:rPr>
              <a:t>Azure-to-Azure disaster recovery architecture</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Set up Azure Site Recovery by replicating an Azure VM to a different Azure region directly from the Azure portal. Site Recovery is automatically updated with new Azure features as they’re released.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6952808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94098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Customers manage these components of Azure Virtual Desktop solutions:</a:t>
            </a:r>
          </a:p>
          <a:p>
            <a:pPr marL="171450" indent="-171450" algn="l">
              <a:buFont typeface="Arial" panose="020B0604020202020204" pitchFamily="34" charset="0"/>
              <a:buChar char="•"/>
            </a:pPr>
            <a:r>
              <a:rPr lang="en-US" b="1" i="0" dirty="0">
                <a:effectLst/>
                <a:latin typeface="Segoe UI" panose="020B0502040204020203" pitchFamily="34" charset="0"/>
              </a:rPr>
              <a:t>Azure Virtual Network</a:t>
            </a:r>
            <a:r>
              <a:rPr lang="en-US" b="0" i="0" dirty="0">
                <a:effectLst/>
                <a:latin typeface="Segoe UI" panose="020B0502040204020203" pitchFamily="34" charset="0"/>
              </a:rPr>
              <a:t>: Azure Virtual Network lets Azure resources like VMs communicate privately with each other and with the internet. By connecting Azure Virtual Desktop host pools to an Active Directory domain, you can define network topology to access virtual desktops and virtual apps from the intranet or internet, based on organizational policy. You can connect an Azure Virtual Desktop to an on-premises network using a virtual private network (VPN), or use Azure ExpressRoute to extend the on-premises network into the Azure cloud over a private connection.</a:t>
            </a:r>
          </a:p>
          <a:p>
            <a:pPr marL="171450" indent="-171450" algn="l">
              <a:buFont typeface="Arial" panose="020B0604020202020204" pitchFamily="34" charset="0"/>
              <a:buChar char="•"/>
            </a:pPr>
            <a:r>
              <a:rPr lang="en-US" b="1" i="0" dirty="0">
                <a:effectLst/>
                <a:latin typeface="Segoe UI" panose="020B0502040204020203" pitchFamily="34" charset="0"/>
              </a:rPr>
              <a:t>Azure AD</a:t>
            </a:r>
            <a:r>
              <a:rPr lang="en-US" b="0" i="0" dirty="0">
                <a:effectLst/>
                <a:latin typeface="Segoe UI" panose="020B0502040204020203" pitchFamily="34" charset="0"/>
              </a:rPr>
              <a:t>: Azure Virtual Desktop uses Azure AD for identity and access management. Azure AD integration applies Azure AD security features like conditional access, multi-factor authentication, and the Intelligent Security Graph, and helps maintain app compatibility in domain-joined VMs.</a:t>
            </a:r>
          </a:p>
          <a:p>
            <a:pPr marL="171450" indent="-171450" algn="l">
              <a:buFont typeface="Arial" panose="020B0604020202020204" pitchFamily="34" charset="0"/>
              <a:buChar char="•"/>
            </a:pPr>
            <a:r>
              <a:rPr lang="en-US" b="1" i="0" dirty="0">
                <a:effectLst/>
                <a:latin typeface="Segoe UI" panose="020B0502040204020203" pitchFamily="34" charset="0"/>
              </a:rPr>
              <a:t>AD DS</a:t>
            </a:r>
            <a:r>
              <a:rPr lang="en-US" b="0" i="0" dirty="0">
                <a:effectLst/>
                <a:latin typeface="Segoe UI" panose="020B0502040204020203" pitchFamily="34" charset="0"/>
              </a:rPr>
              <a:t>: Azure Virtual Desktop VMs must domain-join an AD DS service, and the AD DS must be in sync with Azure AD to associate users between the two services. You can use Azure AD Connect to associate AD DS with Azure AD.</a:t>
            </a:r>
          </a:p>
          <a:p>
            <a:pPr marL="171450" indent="-171450" algn="l">
              <a:buFont typeface="Arial" panose="020B0604020202020204" pitchFamily="34" charset="0"/>
              <a:buChar char="•"/>
            </a:pPr>
            <a:r>
              <a:rPr lang="en-US" b="1" i="0" dirty="0">
                <a:effectLst/>
                <a:latin typeface="Segoe UI" panose="020B0502040204020203" pitchFamily="34" charset="0"/>
              </a:rPr>
              <a:t>Azure Virtual Desktop session hosts</a:t>
            </a:r>
            <a:r>
              <a:rPr lang="en-US" b="0" i="0" dirty="0">
                <a:effectLst/>
                <a:latin typeface="Segoe UI" panose="020B0502040204020203" pitchFamily="34" charset="0"/>
              </a:rPr>
              <a:t>: A host pool can run the following operating systems:</a:t>
            </a:r>
          </a:p>
          <a:p>
            <a:pPr marL="742950" lvl="1" indent="-285750" algn="l">
              <a:buFont typeface="Arial" panose="020B0604020202020204" pitchFamily="34" charset="0"/>
              <a:buChar char="•"/>
            </a:pPr>
            <a:r>
              <a:rPr lang="en-US" b="0" i="0" dirty="0">
                <a:effectLst/>
                <a:latin typeface="Segoe UI" panose="020B0502040204020203" pitchFamily="34" charset="0"/>
              </a:rPr>
              <a:t>Windows 7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a:t>
            </a:r>
          </a:p>
          <a:p>
            <a:pPr marL="742950" lvl="1" indent="-285750" algn="l">
              <a:buFont typeface="Arial" panose="020B0604020202020204" pitchFamily="34" charset="0"/>
              <a:buChar char="•"/>
            </a:pPr>
            <a:r>
              <a:rPr lang="en-US" b="0" i="0" dirty="0">
                <a:effectLst/>
                <a:latin typeface="Segoe UI" panose="020B0502040204020203" pitchFamily="34" charset="0"/>
              </a:rPr>
              <a:t>Windows 10 Enterprise Multi-session</a:t>
            </a:r>
          </a:p>
          <a:p>
            <a:pPr marL="742950" lvl="1" indent="-285750" algn="l">
              <a:buFont typeface="Arial" panose="020B0604020202020204" pitchFamily="34" charset="0"/>
              <a:buChar char="•"/>
            </a:pPr>
            <a:r>
              <a:rPr lang="en-US" b="0" i="0" dirty="0">
                <a:effectLst/>
                <a:latin typeface="Segoe UI" panose="020B0502040204020203" pitchFamily="34" charset="0"/>
              </a:rPr>
              <a:t>Windows Server 2012 R2 and above</a:t>
            </a:r>
          </a:p>
          <a:p>
            <a:pPr marL="742950" lvl="1" indent="-285750" algn="l">
              <a:buFont typeface="Arial" panose="020B0604020202020204" pitchFamily="34" charset="0"/>
              <a:buChar char="•"/>
            </a:pPr>
            <a:r>
              <a:rPr lang="en-US" b="0" i="0" dirty="0">
                <a:effectLst/>
                <a:latin typeface="Segoe UI" panose="020B0502040204020203" pitchFamily="34" charset="0"/>
              </a:rPr>
              <a:t>Custom Windows system images with pre-loaded apps, group policies, or other customizations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Segoe UI" panose="020B0502040204020203" pitchFamily="34" charset="0"/>
              </a:rPr>
              <a:t>Azure Virtual Desktop workspace</a:t>
            </a:r>
            <a:r>
              <a:rPr lang="en-US" b="0" i="0" dirty="0">
                <a:effectLst/>
                <a:latin typeface="Segoe UI" panose="020B0502040204020203" pitchFamily="34" charset="0"/>
              </a:rPr>
              <a:t>: The Azure Virtual Desktop workspace or tenant is a management construct to manage and publish host pool resources.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7752928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25302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379563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16699602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313982" y="330371"/>
            <a:ext cx="8505951" cy="51014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313850" y="1092673"/>
            <a:ext cx="4046220" cy="988733"/>
          </a:xfrm>
          <a:prstGeom prst="rect">
            <a:avLst/>
          </a:prstGeom>
        </p:spPr>
        <p:txBody>
          <a:bodyPr lIns="0" tIns="91440" rIns="0"/>
          <a:lstStyle>
            <a:lvl1pPr>
              <a:defRPr sz="1800"/>
            </a:lvl1pPr>
            <a:lvl2pPr>
              <a:defRPr sz="1500"/>
            </a:lvl2pPr>
            <a:lvl3pPr marL="304800" indent="-214313">
              <a:defRPr lang="en-US" sz="135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257175" marR="0" lvl="2" indent="-166688" algn="l" defTabSz="685775" rtl="0" eaLnBrk="1" fontAlgn="auto" latinLnBrk="0" hangingPunct="1">
              <a:lnSpc>
                <a:spcPct val="100000"/>
              </a:lnSpc>
              <a:spcBef>
                <a:spcPts val="294"/>
              </a:spcBef>
              <a:spcAft>
                <a:spcPts val="441"/>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4566957" y="1208438"/>
            <a:ext cx="0" cy="294208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4773846" y="1092673"/>
            <a:ext cx="4056173" cy="934871"/>
          </a:xfrm>
          <a:prstGeom prst="rect">
            <a:avLst/>
          </a:prstGeom>
        </p:spPr>
        <p:txBody>
          <a:bodyPr lIns="0" tIns="91440" rIns="0"/>
          <a:lstStyle>
            <a:lvl1pPr>
              <a:defRPr sz="1800"/>
            </a:lvl1pPr>
            <a:lvl2pPr>
              <a:defRPr sz="1500"/>
            </a:lvl2pPr>
            <a:lvl3pPr marL="257175" indent="-166688">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39362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600" strike="noStrike" spc="-37"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4787353" y="442062"/>
            <a:ext cx="4253984" cy="4259376"/>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02664" y="119769"/>
            <a:ext cx="1976435" cy="653815"/>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4950710" y="644833"/>
            <a:ext cx="3861441" cy="3853835"/>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5B097BE3-EF10-4B46-96C1-8E86C90AEF09}"/>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631252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7217201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24067" y="733920"/>
            <a:ext cx="8505951" cy="346249"/>
          </a:xfrm>
        </p:spPr>
        <p:txBody>
          <a:bodyPr tIns="45720" rIns="0" bIns="45720"/>
          <a:lstStyle>
            <a:lvl1pPr>
              <a:defRPr sz="165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8133258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1" y="0"/>
            <a:ext cx="178355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2316677"/>
            <a:ext cx="1469574" cy="510147"/>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2714625" y="349761"/>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2714625" y="981459"/>
            <a:ext cx="2497931"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2714625" y="1613157"/>
            <a:ext cx="2497931"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2714625" y="2244855"/>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2714625" y="2876553"/>
            <a:ext cx="2497931"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2714625" y="3508251"/>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2714625" y="4139948"/>
            <a:ext cx="2497931"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6248400" y="349761"/>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6248400" y="981459"/>
            <a:ext cx="2581618" cy="506917"/>
          </a:xfrm>
        </p:spPr>
        <p:txBody>
          <a:bodyPr vert="horz" wrap="square" lIns="0" tIns="0" rIns="0" bIns="0" rtlCol="0" anchor="ctr">
            <a:noAutofit/>
          </a:bodyPr>
          <a:lstStyle>
            <a:lvl2pPr>
              <a:defRPr lang="en-US" sz="105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6248400" y="1613157"/>
            <a:ext cx="2581618" cy="506917"/>
          </a:xfr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6248400" y="2244855"/>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6248400" y="2876553"/>
            <a:ext cx="2581618" cy="506917"/>
          </a:xfr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6248400" y="3508251"/>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6248400" y="4139948"/>
            <a:ext cx="2581618" cy="506917"/>
          </a:xfr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06665347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1894985"/>
            <a:ext cx="7273265" cy="1338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1894985"/>
            <a:ext cx="6892433" cy="1338036"/>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7273265" y="1894985"/>
            <a:ext cx="1561952" cy="1338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8677112"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7273264" y="1860812"/>
            <a:ext cx="152906" cy="1406381"/>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7573771" y="2083464"/>
            <a:ext cx="960941" cy="961077"/>
          </a:xfr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7744196A-122B-4882-AC59-654F494CE272}"/>
              </a:ext>
            </a:extLst>
          </p:cNvPr>
          <p:cNvSpPr txBox="1">
            <a:spLocks/>
          </p:cNvSpPr>
          <p:nvPr userDrawn="1"/>
        </p:nvSpPr>
        <p:spPr>
          <a:xfrm>
            <a:off x="6199157" y="494580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218823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13982"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313983" y="19711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27364"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3227365"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20904" y="1971147"/>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1092993"/>
            <a:ext cx="2721959" cy="7857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313983" y="2748347"/>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3227365"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120904" y="2748348"/>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313983" y="3525549"/>
            <a:ext cx="2713786" cy="579557"/>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3227365"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120904" y="3525549"/>
            <a:ext cx="2705615" cy="579557"/>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313983" y="26495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313983" y="3426725"/>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3227785"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3227785"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313982" y="330371"/>
            <a:ext cx="8505951" cy="510147"/>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120903" y="26495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120903" y="3426725"/>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9842681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1"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3277255"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6240529" y="1092994"/>
            <a:ext cx="2579405" cy="2579405"/>
          </a:xfrm>
          <a:prstGeom prst="ellipse">
            <a:avLst/>
          </a:prstGeom>
          <a:solidFill>
            <a:schemeClr val="bg1">
              <a:lumMod val="95000"/>
            </a:schemeClr>
          </a:solidFill>
        </p:spPr>
        <p:txBody>
          <a:bodyPr tIns="0" rIns="0" bIns="0" anchor="ctr">
            <a:noAutofit/>
          </a:bodyPr>
          <a:lstStyle>
            <a:lvl1pPr algn="ctr">
              <a:defRPr sz="21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1092657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313982"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04196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3769943"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5497924"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7225906" y="1769694"/>
            <a:ext cx="1604112" cy="1604112"/>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9890464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38913" y="2384776"/>
            <a:ext cx="6669456" cy="373949"/>
          </a:xfrm>
          <a:noFill/>
        </p:spPr>
        <p:txBody>
          <a:bodyPr wrap="square" lIns="0" tIns="0" rIns="0" bIns="0" anchor="ctr" anchorCtr="0">
            <a:spAutoFit/>
          </a:bodyPr>
          <a:lstStyle>
            <a:lvl1pPr algn="l" defTabSz="699422" rtl="0" eaLnBrk="1" latinLnBrk="0" hangingPunct="1">
              <a:lnSpc>
                <a:spcPct val="90000"/>
              </a:lnSpc>
              <a:spcBef>
                <a:spcPct val="0"/>
              </a:spcBef>
              <a:buNone/>
              <a:defRPr lang="en-US" sz="2647"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
        <p:nvSpPr>
          <p:cNvPr id="2" name="Footer Placeholder 1">
            <a:extLst>
              <a:ext uri="{FF2B5EF4-FFF2-40B4-BE49-F238E27FC236}">
                <a16:creationId xmlns:a16="http://schemas.microsoft.com/office/drawing/2014/main" id="{CAC636FD-8B7A-4800-AB08-3D6AA6585803}"/>
              </a:ext>
            </a:extLst>
          </p:cNvPr>
          <p:cNvSpPr txBox="1">
            <a:spLocks/>
          </p:cNvSpPr>
          <p:nvPr userDrawn="1"/>
        </p:nvSpPr>
        <p:spPr>
          <a:xfrm>
            <a:off x="6710187" y="4841403"/>
            <a:ext cx="2433814" cy="101887"/>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62" dirty="0"/>
              <a:t>© Copyright Microsoft Corporation. All rights reserved.</a:t>
            </a:r>
          </a:p>
        </p:txBody>
      </p:sp>
    </p:spTree>
    <p:extLst>
      <p:ext uri="{BB962C8B-B14F-4D97-AF65-F5344CB8AC3E}">
        <p14:creationId xmlns:p14="http://schemas.microsoft.com/office/powerpoint/2010/main" val="4325765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59401"/>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0434917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2700" strike="noStrike" spc="-37"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6"/>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02664" y="119769"/>
            <a:ext cx="1976435" cy="653815"/>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4672381" y="0"/>
            <a:ext cx="4471619"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83926" y="0"/>
            <a:ext cx="4560074" cy="51435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4950710" y="644833"/>
            <a:ext cx="3861441" cy="3853835"/>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298"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298"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298"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298"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298"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298"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298"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298"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298"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298"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298"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298"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298"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298"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298"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298"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298"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298"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298"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298"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298"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298"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298"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298"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3318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sz="675" dirty="0"/>
              <a:t>© Copyright Microsoft Corporation. All rights reserved.</a:t>
            </a:r>
          </a:p>
        </p:txBody>
      </p:sp>
    </p:spTree>
    <p:extLst>
      <p:ext uri="{BB962C8B-B14F-4D97-AF65-F5344CB8AC3E}">
        <p14:creationId xmlns:p14="http://schemas.microsoft.com/office/powerpoint/2010/main" val="2927342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70365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3"/>
            <a:ext cx="4184483" cy="230833"/>
          </a:xfrm>
          <a:prstGeom prst="rect">
            <a:avLst/>
          </a:prstGeom>
        </p:spPr>
        <p:txBody>
          <a:bodyPr wrap="square" lIns="0" tIns="0" rIns="0" bIns="0">
            <a:spAutoFit/>
          </a:bodyPr>
          <a:lstStyle>
            <a:lvl1pPr marL="0" indent="0">
              <a:lnSpc>
                <a:spcPts val="1765"/>
              </a:lnSpc>
              <a:buNone/>
              <a:defRPr lang="en-US" sz="15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313983" y="1621222"/>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855576"/>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313983" y="2721658"/>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946759"/>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2" y="330370"/>
            <a:ext cx="4479790" cy="3813005"/>
          </a:xfrm>
          <a:prstGeom prst="rect">
            <a:avLst/>
          </a:prstGeom>
          <a:blipFill>
            <a:blip r:embed="rId2"/>
            <a:stretch>
              <a:fillRect t="-12412" b="-12412"/>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 </a:t>
            </a:r>
          </a:p>
        </p:txBody>
      </p:sp>
    </p:spTree>
    <p:extLst>
      <p:ext uri="{BB962C8B-B14F-4D97-AF65-F5344CB8AC3E}">
        <p14:creationId xmlns:p14="http://schemas.microsoft.com/office/powerpoint/2010/main" val="3576467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6945694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58821708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314326" y="1092673"/>
            <a:ext cx="8505608" cy="1538883"/>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3028950" y="491345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40892932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4/3/2023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7"/>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982" y="330371"/>
            <a:ext cx="8505951" cy="510147"/>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313982" y="1092673"/>
            <a:ext cx="8505951" cy="1869743"/>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392179231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7" r:id="rId11"/>
    <p:sldLayoutId id="2147483680" r:id="rId12"/>
    <p:sldLayoutId id="2147483681" r:id="rId13"/>
    <p:sldLayoutId id="2147483682" r:id="rId14"/>
    <p:sldLayoutId id="2147483683" r:id="rId15"/>
  </p:sldLayoutIdLst>
  <p:transition>
    <p:fade/>
  </p:transition>
  <p:hf sldNum="0" hdr="0" dt="0"/>
  <p:txStyles>
    <p:titleStyle>
      <a:lvl1pPr algn="l" defTabSz="685775" rtl="0" eaLnBrk="1" latinLnBrk="0" hangingPunct="1">
        <a:lnSpc>
          <a:spcPct val="90000"/>
        </a:lnSpc>
        <a:spcBef>
          <a:spcPct val="0"/>
        </a:spcBef>
        <a:buNone/>
        <a:defRPr lang="en-US" sz="2400"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775" rtl="0" eaLnBrk="1" fontAlgn="auto" latinLnBrk="0" hangingPunct="1">
        <a:lnSpc>
          <a:spcPct val="100000"/>
        </a:lnSpc>
        <a:spcBef>
          <a:spcPts val="294"/>
        </a:spcBef>
        <a:spcAft>
          <a:spcPts val="441"/>
        </a:spcAft>
        <a:buClrTx/>
        <a:buSzPct val="90000"/>
        <a:buFontTx/>
        <a:buNone/>
        <a:tabLst/>
        <a:defRPr sz="1500"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j-lt"/>
          <a:ea typeface="+mn-ea"/>
          <a:cs typeface="+mn-cs"/>
        </a:defRPr>
      </a:lvl3pPr>
      <a:lvl4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1200"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defRPr sz="900"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294"/>
        </a:spcBef>
        <a:spcAft>
          <a:spcPts val="441"/>
        </a:spcAft>
        <a:buFont typeface="Arial" pitchFamily="34" charset="0"/>
        <a:buNone/>
        <a:defRPr sz="900"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hyperlink" Target="https://techcommunity.microsoft.com/t5/Windows-Virtual-Desktop/bd-p/WindowsVirtualDesktop" TargetMode="External"/><Relationship Id="rId2" Type="http://schemas.openxmlformats.org/officeDocument/2006/relationships/notesSlide" Target="../notesSlides/notesSlide76.xml"/><Relationship Id="rId1" Type="http://schemas.openxmlformats.org/officeDocument/2006/relationships/slideLayout" Target="../slideLayouts/slideLayout24.xml"/><Relationship Id="rId4" Type="http://schemas.openxmlformats.org/officeDocument/2006/relationships/image" Target="../media/image97.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98.png"/><Relationship Id="rId7" Type="http://schemas.openxmlformats.org/officeDocument/2006/relationships/diagramColors" Target="../diagrams/colors9.xml"/><Relationship Id="rId2" Type="http://schemas.openxmlformats.org/officeDocument/2006/relationships/notesSlide" Target="../notesSlides/notesSlide78.xml"/><Relationship Id="rId1" Type="http://schemas.openxmlformats.org/officeDocument/2006/relationships/slideLayout" Target="../slideLayouts/slideLayout16.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hyperlink" Target="https://docs.microsoft.com/en-us/powershell/module/appx/get-appxpackage?view=win10-ps%2F" TargetMode="External"/><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24.xml"/><Relationship Id="rId4" Type="http://schemas.openxmlformats.org/officeDocument/2006/relationships/image" Target="../media/image107.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2.wmf"/></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services/virtual-desktop/assessment/"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go.microsoft.com/fwlink/?linkid=2068602"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hyperlink" Target="https://go.microsoft.com/fwlink/?linkid=2098961" TargetMode="External"/><Relationship Id="rId4" Type="http://schemas.openxmlformats.org/officeDocument/2006/relationships/hyperlink" Target="https://go.microsoft.com/fwlink/?linkid=209896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4.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4.png"/><Relationship Id="rId7" Type="http://schemas.openxmlformats.org/officeDocument/2006/relationships/diagramColors" Target="../diagrams/colors2.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6.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7.png"/><Relationship Id="rId7" Type="http://schemas.openxmlformats.org/officeDocument/2006/relationships/diagramColors" Target="../diagrams/colors4.xm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67.wmf"/></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4.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azure/virtual-desktop/virtual-desktop-fall-2019/set-up-scaling-script#create-the-azure-logic-app-and-execution-schedule"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5" Type="http://schemas.openxmlformats.org/officeDocument/2006/relationships/image" Target="../media/image74.png"/><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azure/active-directory/hybrid/whatis-phs" TargetMode="External"/><Relationship Id="rId7" Type="http://schemas.openxmlformats.org/officeDocument/2006/relationships/hyperlink" Target="https://docs.microsoft.com/en-us/azure/active-directory/hybrid/whatis-hybrid-identity-health" TargetMode="External"/><Relationship Id="rId2" Type="http://schemas.openxmlformats.org/officeDocument/2006/relationships/image" Target="../media/image79.png"/><Relationship Id="rId1" Type="http://schemas.openxmlformats.org/officeDocument/2006/relationships/slideLayout" Target="../slideLayouts/slideLayout24.xml"/><Relationship Id="rId6" Type="http://schemas.openxmlformats.org/officeDocument/2006/relationships/hyperlink" Target="https://docs.microsoft.com/en-us/azure/active-directory/hybrid/how-to-connect-sync-whatis" TargetMode="External"/><Relationship Id="rId5" Type="http://schemas.openxmlformats.org/officeDocument/2006/relationships/hyperlink" Target="https://docs.microsoft.com/en-us/azure/active-directory/hybrid/how-to-connect-fed-whatis" TargetMode="External"/><Relationship Id="rId4" Type="http://schemas.openxmlformats.org/officeDocument/2006/relationships/hyperlink" Target="https://docs.microsoft.com/en-us/azure/active-directory/hybrid/how-to-connect-pta" TargetMode="External"/></Relationships>
</file>

<file path=ppt/slides/_rels/slide8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81.png"/><Relationship Id="rId7" Type="http://schemas.openxmlformats.org/officeDocument/2006/relationships/diagramColors" Target="../diagrams/colors7.xml"/><Relationship Id="rId2" Type="http://schemas.openxmlformats.org/officeDocument/2006/relationships/notesSlide" Target="../notesSlides/notesSlide59.xml"/><Relationship Id="rId1" Type="http://schemas.openxmlformats.org/officeDocument/2006/relationships/slideLayout" Target="../slideLayouts/slideLayout2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89.png"/><Relationship Id="rId7" Type="http://schemas.openxmlformats.org/officeDocument/2006/relationships/diagramColors" Target="../diagrams/colors8.xml"/><Relationship Id="rId2" Type="http://schemas.openxmlformats.org/officeDocument/2006/relationships/notesSlide" Target="../notesSlides/notesSlide61.xml"/><Relationship Id="rId1" Type="http://schemas.openxmlformats.org/officeDocument/2006/relationships/slideLayout" Target="../slideLayouts/slideLayout2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hyperlink" Target="https://aka.ms/fslogix_download" TargetMode="External"/><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https://azure.microsoft.com/global-infrastructure/services/?products=netapp&amp;regions=all" TargetMode="External"/><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8010" y="-95695"/>
            <a:ext cx="5629118" cy="1036651"/>
          </a:xfrm>
        </p:spPr>
        <p:txBody>
          <a:bodyPr/>
          <a:lstStyle/>
          <a:p>
            <a:r>
              <a:rPr lang="en-US" sz="2400" dirty="0">
                <a:solidFill>
                  <a:schemeClr val="bg1"/>
                </a:solidFill>
              </a:rPr>
              <a:t>Exam AZ-140: Configuring and Operating Microsoft Azure Virtual Desktop</a:t>
            </a:r>
            <a:br>
              <a:rPr lang="en-US" sz="2400" dirty="0">
                <a:solidFill>
                  <a:schemeClr val="bg1"/>
                </a:solidFill>
              </a:rPr>
            </a:br>
            <a:r>
              <a:rPr lang="en-US" sz="2400" dirty="0">
                <a:solidFill>
                  <a:schemeClr val="bg1"/>
                </a:solidFill>
              </a:rPr>
              <a:t>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a:extLst>
              <a:ext uri="{FF2B5EF4-FFF2-40B4-BE49-F238E27FC236}">
                <a16:creationId xmlns:a16="http://schemas.microsoft.com/office/drawing/2014/main" id="{C201D629-54AB-53FC-8047-E1AE22F99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862" y="1103396"/>
            <a:ext cx="3372684" cy="337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BD1EC91-E2DE-4F93-93BC-54DE68252B71}"/>
              </a:ext>
            </a:extLst>
          </p:cNvPr>
          <p:cNvSpPr txBox="1"/>
          <p:nvPr/>
        </p:nvSpPr>
        <p:spPr>
          <a:xfrm>
            <a:off x="512522" y="1414569"/>
            <a:ext cx="4918223" cy="2759730"/>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VSS (Regular)"/>
              </a:rPr>
              <a:t>Universal Print runs entirely on Microsoft Azure.</a:t>
            </a:r>
          </a:p>
          <a:p>
            <a:pPr marL="214313" indent="-214313">
              <a:spcAft>
                <a:spcPts val="675"/>
              </a:spcAft>
              <a:buFont typeface="Arial" panose="020B0604020202020204" pitchFamily="34" charset="0"/>
              <a:buChar char="•"/>
            </a:pPr>
            <a:r>
              <a:rPr lang="en-US" sz="1500" dirty="0">
                <a:latin typeface="Segoe UI VSS (Regular)"/>
              </a:rPr>
              <a:t>With Universal Print–compatible printers, it doesn't require on-premises infrastructure.</a:t>
            </a:r>
          </a:p>
          <a:p>
            <a:pPr marL="214313" indent="-214313">
              <a:spcAft>
                <a:spcPts val="675"/>
              </a:spcAft>
              <a:buFont typeface="Arial" panose="020B0604020202020204" pitchFamily="34" charset="0"/>
              <a:buChar char="•"/>
            </a:pPr>
            <a:r>
              <a:rPr lang="en-US" sz="1500" dirty="0">
                <a:latin typeface="Segoe UI VSS (Regular)"/>
              </a:rPr>
              <a:t>A Microsoft 365 subscription-based service that centralizes print management through the Universal Print portal. </a:t>
            </a:r>
          </a:p>
          <a:p>
            <a:pPr marL="214313" indent="-214313">
              <a:spcAft>
                <a:spcPts val="675"/>
              </a:spcAft>
              <a:buFont typeface="Arial" panose="020B0604020202020204" pitchFamily="34" charset="0"/>
              <a:buChar char="•"/>
            </a:pPr>
            <a:r>
              <a:rPr lang="en-US" sz="1500" dirty="0">
                <a:latin typeface="Segoe UI VSS (Regular)"/>
              </a:rPr>
              <a:t>Integrated with Azure Active Directory and supports single sign-on scenarios.</a:t>
            </a:r>
          </a:p>
          <a:p>
            <a:pPr marL="214313" indent="-214313">
              <a:spcAft>
                <a:spcPts val="675"/>
              </a:spcAft>
              <a:buFont typeface="Arial" panose="020B0604020202020204" pitchFamily="34" charset="0"/>
              <a:buChar char="•"/>
            </a:pPr>
            <a:r>
              <a:rPr lang="en-US" sz="1500" dirty="0">
                <a:latin typeface="Segoe UI VSS (Regular)"/>
              </a:rPr>
              <a:t>Can be deployed with non-compatible printers by using Universal Print connector software.</a:t>
            </a:r>
          </a:p>
        </p:txBody>
      </p:sp>
      <p:sp>
        <p:nvSpPr>
          <p:cNvPr id="12" name="TextBox 11">
            <a:extLst>
              <a:ext uri="{FF2B5EF4-FFF2-40B4-BE49-F238E27FC236}">
                <a16:creationId xmlns:a16="http://schemas.microsoft.com/office/drawing/2014/main" id="{51E8B336-79C0-4910-93B4-F4D4F7D1A5C7}"/>
              </a:ext>
            </a:extLst>
          </p:cNvPr>
          <p:cNvSpPr txBox="1"/>
          <p:nvPr/>
        </p:nvSpPr>
        <p:spPr>
          <a:xfrm>
            <a:off x="418267" y="567602"/>
            <a:ext cx="8118956" cy="646331"/>
          </a:xfrm>
          <a:prstGeom prst="rect">
            <a:avLst/>
          </a:prstGeom>
          <a:noFill/>
        </p:spPr>
        <p:txBody>
          <a:bodyPr wrap="square">
            <a:spAutoFit/>
          </a:bodyPr>
          <a:lstStyle/>
          <a:p>
            <a:pPr algn="l"/>
            <a:r>
              <a:rPr lang="en-US" dirty="0">
                <a:solidFill>
                  <a:schemeClr val="tx2">
                    <a:lumMod val="75000"/>
                  </a:schemeClr>
                </a:solidFill>
                <a:latin typeface="Segoe UI VSS (Regular)"/>
              </a:rPr>
              <a:t>Universal Print manages print infrastructure through cloud services from Microsoft.</a:t>
            </a:r>
          </a:p>
        </p:txBody>
      </p:sp>
      <p:pic>
        <p:nvPicPr>
          <p:cNvPr id="5" name="Picture 4">
            <a:extLst>
              <a:ext uri="{FF2B5EF4-FFF2-40B4-BE49-F238E27FC236}">
                <a16:creationId xmlns:a16="http://schemas.microsoft.com/office/drawing/2014/main" id="{6917C9E1-AC1A-4EC5-955B-55551EC32F7B}"/>
              </a:ext>
            </a:extLst>
          </p:cNvPr>
          <p:cNvPicPr>
            <a:picLocks noChangeAspect="1"/>
          </p:cNvPicPr>
          <p:nvPr/>
        </p:nvPicPr>
        <p:blipFill>
          <a:blip r:embed="rId3"/>
          <a:stretch>
            <a:fillRect/>
          </a:stretch>
        </p:blipFill>
        <p:spPr>
          <a:xfrm>
            <a:off x="5155462" y="1331728"/>
            <a:ext cx="3911717" cy="3482963"/>
          </a:xfrm>
          <a:prstGeom prst="rect">
            <a:avLst/>
          </a:prstGeom>
        </p:spPr>
      </p:pic>
    </p:spTree>
    <p:extLst>
      <p:ext uri="{BB962C8B-B14F-4D97-AF65-F5344CB8AC3E}">
        <p14:creationId xmlns:p14="http://schemas.microsoft.com/office/powerpoint/2010/main" val="230961793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81455" y="308050"/>
            <a:ext cx="5583090" cy="302309"/>
          </a:xfrm>
        </p:spPr>
        <p:txBody>
          <a:bodyPr/>
          <a:lstStyle/>
          <a:p>
            <a:r>
              <a:rPr lang="en-US" dirty="0">
                <a:latin typeface="Segoe UI" panose="020B0502040204020203" pitchFamily="34" charset="0"/>
              </a:rPr>
              <a:t>Troubleshoot user profile issues</a:t>
            </a:r>
          </a:p>
        </p:txBody>
      </p:sp>
      <p:sp>
        <p:nvSpPr>
          <p:cNvPr id="7" name="TextBox 6">
            <a:extLst>
              <a:ext uri="{FF2B5EF4-FFF2-40B4-BE49-F238E27FC236}">
                <a16:creationId xmlns:a16="http://schemas.microsoft.com/office/drawing/2014/main" id="{0268F9B4-0C40-421B-8E46-2D2534159EF1}"/>
              </a:ext>
            </a:extLst>
          </p:cNvPr>
          <p:cNvSpPr txBox="1"/>
          <p:nvPr/>
        </p:nvSpPr>
        <p:spPr>
          <a:xfrm>
            <a:off x="421646" y="838197"/>
            <a:ext cx="7971429" cy="874598"/>
          </a:xfrm>
          <a:prstGeom prst="rect">
            <a:avLst/>
          </a:prstGeom>
          <a:noFill/>
        </p:spPr>
        <p:txBody>
          <a:bodyPr wrap="square">
            <a:spAutoFit/>
          </a:bodyPr>
          <a:lstStyle/>
          <a:p>
            <a:pPr>
              <a:spcAft>
                <a:spcPts val="675"/>
              </a:spcAft>
            </a:pPr>
            <a:r>
              <a:rPr lang="en-US" sz="1500" dirty="0">
                <a:latin typeface="Segoe UI VSS (Regular)"/>
              </a:rPr>
              <a:t>To report issues or suggest features for Azure Virtual Desktop with Azure Resource Manager integration, visit the </a:t>
            </a:r>
            <a:r>
              <a:rPr lang="en-US" sz="1500" dirty="0">
                <a:latin typeface="Segoe UI VSS (Regular)"/>
                <a:hlinkClick r:id="rId3"/>
              </a:rPr>
              <a:t>Azure Virtual Desktop Tech Community</a:t>
            </a:r>
            <a:r>
              <a:rPr lang="en-US" sz="1500" dirty="0">
                <a:latin typeface="Segoe UI VSS (Regular)"/>
              </a:rPr>
              <a:t>.</a:t>
            </a:r>
          </a:p>
          <a:p>
            <a:pPr>
              <a:spcAft>
                <a:spcPts val="675"/>
              </a:spcAft>
            </a:pPr>
            <a:endParaRPr lang="en-US" sz="1500" dirty="0"/>
          </a:p>
        </p:txBody>
      </p:sp>
      <p:sp>
        <p:nvSpPr>
          <p:cNvPr id="9" name="TextBox 8">
            <a:extLst>
              <a:ext uri="{FF2B5EF4-FFF2-40B4-BE49-F238E27FC236}">
                <a16:creationId xmlns:a16="http://schemas.microsoft.com/office/drawing/2014/main" id="{5BF5AF4F-90F0-4D66-ABD1-D04594BD60DF}"/>
              </a:ext>
            </a:extLst>
          </p:cNvPr>
          <p:cNvSpPr txBox="1"/>
          <p:nvPr/>
        </p:nvSpPr>
        <p:spPr>
          <a:xfrm>
            <a:off x="421646" y="2090101"/>
            <a:ext cx="3783746" cy="182357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VSS (Regular)"/>
              </a:rPr>
              <a:t>Use the Tech Community to discuss best practices or suggest and vote for new features.</a:t>
            </a:r>
          </a:p>
          <a:p>
            <a:pPr marL="214313" indent="-214313">
              <a:spcAft>
                <a:spcPts val="900"/>
              </a:spcAft>
              <a:buFont typeface="Arial" panose="020B0604020202020204" pitchFamily="34" charset="0"/>
              <a:buChar char="•"/>
            </a:pPr>
            <a:r>
              <a:rPr lang="en-US" sz="1500" dirty="0">
                <a:latin typeface="Segoe UI VSS (Regular)"/>
              </a:rPr>
              <a:t>When you make a post asking for help or propose a new feature, make sure you describe your topic in as much detail as possible. </a:t>
            </a:r>
          </a:p>
        </p:txBody>
      </p:sp>
      <p:pic>
        <p:nvPicPr>
          <p:cNvPr id="3" name="Picture 2">
            <a:extLst>
              <a:ext uri="{FF2B5EF4-FFF2-40B4-BE49-F238E27FC236}">
                <a16:creationId xmlns:a16="http://schemas.microsoft.com/office/drawing/2014/main" id="{F643FB8E-588C-4DB6-8E1E-539D8C6BD967}"/>
              </a:ext>
            </a:extLst>
          </p:cNvPr>
          <p:cNvPicPr>
            <a:picLocks noChangeAspect="1"/>
          </p:cNvPicPr>
          <p:nvPr/>
        </p:nvPicPr>
        <p:blipFill>
          <a:blip r:embed="rId4"/>
          <a:stretch>
            <a:fillRect/>
          </a:stretch>
        </p:blipFill>
        <p:spPr>
          <a:xfrm>
            <a:off x="4611328" y="1474648"/>
            <a:ext cx="4305233" cy="3086100"/>
          </a:xfrm>
          <a:prstGeom prst="rect">
            <a:avLst/>
          </a:prstGeom>
        </p:spPr>
      </p:pic>
    </p:spTree>
    <p:extLst>
      <p:ext uri="{BB962C8B-B14F-4D97-AF65-F5344CB8AC3E}">
        <p14:creationId xmlns:p14="http://schemas.microsoft.com/office/powerpoint/2010/main" val="290173492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6420261" cy="302309"/>
          </a:xfrm>
        </p:spPr>
        <p:txBody>
          <a:bodyPr/>
          <a:lstStyle/>
          <a:p>
            <a:r>
              <a:rPr lang="en-US" dirty="0">
                <a:latin typeface="Segoe UI" panose="020B0502040204020203" pitchFamily="34" charset="0"/>
              </a:rPr>
              <a:t>Troubleshoot Azure Virtual Desktop clients</a:t>
            </a:r>
          </a:p>
        </p:txBody>
      </p:sp>
      <p:sp>
        <p:nvSpPr>
          <p:cNvPr id="2" name="Rectangle 1">
            <a:extLst>
              <a:ext uri="{FF2B5EF4-FFF2-40B4-BE49-F238E27FC236}">
                <a16:creationId xmlns:a16="http://schemas.microsoft.com/office/drawing/2014/main" id="{D24DF237-3FE8-48C7-9773-9A924592016E}"/>
              </a:ext>
            </a:extLst>
          </p:cNvPr>
          <p:cNvSpPr>
            <a:spLocks noChangeArrowheads="1"/>
          </p:cNvSpPr>
          <p:nvPr/>
        </p:nvSpPr>
        <p:spPr bwMode="auto">
          <a:xfrm>
            <a:off x="472651" y="884058"/>
            <a:ext cx="8063135" cy="39241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Remote Desktop client for Windows 10 stops responding or cannot be opened</a:t>
            </a:r>
          </a:p>
          <a:p>
            <a:pPr defTabSz="685800"/>
            <a:r>
              <a:rPr lang="en-US" altLang="en-US" sz="1200" dirty="0">
                <a:latin typeface="+mn-lt"/>
              </a:rPr>
              <a:t>You can reset the user data from the About page or using a command.</a:t>
            </a:r>
          </a:p>
          <a:p>
            <a:pPr defTabSz="685800">
              <a:spcAft>
                <a:spcPts val="675"/>
              </a:spcAft>
            </a:pPr>
            <a:r>
              <a:rPr lang="en-US" altLang="en-US" sz="1200" dirty="0">
                <a:latin typeface="+mn-lt"/>
              </a:rPr>
              <a:t>Use the following command to remove your user data, restore default settings and unsubscribe from all Workspaces.</a:t>
            </a:r>
          </a:p>
          <a:p>
            <a:pPr defTabSz="685800">
              <a:spcAft>
                <a:spcPts val="675"/>
              </a:spcAft>
            </a:pPr>
            <a:r>
              <a:rPr lang="en-US" altLang="en-US" sz="1200" dirty="0">
                <a:latin typeface="Consolas" panose="020B0609020204030204" pitchFamily="49" charset="0"/>
              </a:rPr>
              <a:t>	msrdcw.exe /reset [/f] </a:t>
            </a:r>
          </a:p>
          <a:p>
            <a:pPr defTabSz="685800"/>
            <a:endParaRPr lang="en-US" altLang="en-US" sz="1200" b="1" dirty="0">
              <a:latin typeface="Segoe UI Semibold" panose="020B0702040204020203" pitchFamily="34" charset="0"/>
              <a:cs typeface="Segoe UI Semibold" panose="020B0702040204020203" pitchFamily="34" charset="0"/>
            </a:endParaRPr>
          </a:p>
          <a:p>
            <a:pPr defTabSz="685800"/>
            <a:r>
              <a:rPr lang="en-US" altLang="en-US" sz="1350" b="1" dirty="0">
                <a:solidFill>
                  <a:schemeClr val="tx2">
                    <a:lumMod val="50000"/>
                  </a:schemeClr>
                </a:solidFill>
                <a:latin typeface="Segoe UI Semibold" panose="020B0702040204020203" pitchFamily="34" charset="0"/>
                <a:cs typeface="Segoe UI Semibold" panose="020B0702040204020203" pitchFamily="34" charset="0"/>
              </a:rPr>
              <a:t>Web client won't open</a:t>
            </a:r>
          </a:p>
          <a:p>
            <a:pPr defTabSz="685800"/>
            <a:r>
              <a:rPr lang="en-US" altLang="en-US" sz="1200" dirty="0">
                <a:latin typeface="+mn-lt"/>
              </a:rPr>
              <a:t>First, test your internet connection by opening another website in your browser.</a:t>
            </a:r>
          </a:p>
          <a:p>
            <a:pPr defTabSz="685800">
              <a:spcAft>
                <a:spcPts val="450"/>
              </a:spcAft>
            </a:pPr>
            <a:r>
              <a:rPr lang="en-US" altLang="en-US" sz="1200" dirty="0">
                <a:latin typeface="+mn-lt"/>
              </a:rPr>
              <a:t>Use </a:t>
            </a:r>
            <a:r>
              <a:rPr lang="en-US" altLang="en-US" sz="1200" b="1" dirty="0" err="1">
                <a:latin typeface="+mn-lt"/>
                <a:cs typeface="Segoe UI Semibold" panose="020B0702040204020203" pitchFamily="34" charset="0"/>
              </a:rPr>
              <a:t>nslookup</a:t>
            </a:r>
            <a:r>
              <a:rPr lang="en-US" altLang="en-US" sz="1200" dirty="0">
                <a:latin typeface="+mn-lt"/>
              </a:rPr>
              <a:t> to confirm DNS can resolve the FQDN:</a:t>
            </a:r>
          </a:p>
          <a:p>
            <a:pPr defTabSz="685800">
              <a:spcAft>
                <a:spcPts val="450"/>
              </a:spcAft>
            </a:pPr>
            <a:r>
              <a:rPr lang="en-US" altLang="en-US" sz="1200" dirty="0">
                <a:latin typeface="Consolas" panose="020B0609020204030204" pitchFamily="49" charset="0"/>
              </a:rPr>
              <a:t>	</a:t>
            </a:r>
            <a:r>
              <a:rPr lang="en-US" altLang="en-US" sz="1200" dirty="0" err="1">
                <a:latin typeface="Consolas" panose="020B0609020204030204" pitchFamily="49" charset="0"/>
              </a:rPr>
              <a:t>nslookup</a:t>
            </a:r>
            <a:r>
              <a:rPr lang="en-US" altLang="en-US" sz="1200" dirty="0">
                <a:latin typeface="Consolas" panose="020B0609020204030204" pitchFamily="49" charset="0"/>
              </a:rPr>
              <a:t> </a:t>
            </a:r>
            <a:r>
              <a:rPr lang="en-US" altLang="en-US" sz="1200">
                <a:latin typeface="Consolas" panose="020B0609020204030204" pitchFamily="49" charset="0"/>
              </a:rPr>
              <a:t>rdweb.WVD</a:t>
            </a:r>
            <a:r>
              <a:rPr lang="en-US" altLang="en-US" sz="1200" dirty="0">
                <a:latin typeface="Consolas" panose="020B0609020204030204" pitchFamily="49" charset="0"/>
              </a:rPr>
              <a:t>.microsoft.com </a:t>
            </a:r>
          </a:p>
          <a:p>
            <a:pPr defTabSz="685800"/>
            <a:r>
              <a:rPr lang="en-US" altLang="en-US" sz="1200" dirty="0">
                <a:latin typeface="+mn-lt"/>
              </a:rPr>
              <a:t>Try connecting with another client (</a:t>
            </a:r>
            <a:r>
              <a:rPr lang="en-US" altLang="en-US" sz="1200" dirty="0" err="1">
                <a:latin typeface="+mn-lt"/>
              </a:rPr>
              <a:t>eg</a:t>
            </a:r>
            <a:r>
              <a:rPr lang="en-US" altLang="en-US" sz="1200" dirty="0">
                <a:latin typeface="+mn-lt"/>
              </a:rPr>
              <a:t>, Remote Desktop client for Windows 10) to see if you can open the web client.</a:t>
            </a:r>
          </a:p>
          <a:p>
            <a:pPr defTabSz="685800"/>
            <a:endParaRPr lang="en-US" altLang="en-US" sz="1200" dirty="0">
              <a:latin typeface="Segoe UI VSS (Regular)"/>
            </a:endParaRPr>
          </a:p>
          <a:p>
            <a:pPr defTabSz="685800"/>
            <a:endParaRPr lang="en-US" altLang="en-US" sz="1200" dirty="0">
              <a:latin typeface="Segoe UI VSS (Regular)"/>
            </a:endParaRPr>
          </a:p>
          <a:p>
            <a:r>
              <a:rPr lang="en-US" sz="1350" b="1" dirty="0">
                <a:solidFill>
                  <a:schemeClr val="tx2">
                    <a:lumMod val="50000"/>
                  </a:schemeClr>
                </a:solidFill>
                <a:latin typeface="Segoe UI Semibold" panose="020B0702040204020203" pitchFamily="34" charset="0"/>
                <a:cs typeface="Segoe UI Semibold" panose="020B0702040204020203" pitchFamily="34" charset="0"/>
              </a:rPr>
              <a:t>Web client keeps prompting for credentials</a:t>
            </a:r>
          </a:p>
          <a:p>
            <a:pPr algn="l"/>
            <a:r>
              <a:rPr lang="en-US" sz="1200" dirty="0">
                <a:latin typeface="Segoe UI" panose="020B0502040204020203" pitchFamily="34" charset="0"/>
                <a:cs typeface="Segoe UI" panose="020B0502040204020203" pitchFamily="34" charset="0"/>
              </a:rPr>
              <a:t>If the Web client keeps prompting for credentials, follow these instructions: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the web client URL is correct.</a:t>
            </a:r>
          </a:p>
          <a:p>
            <a:pPr marL="257175" indent="-257175">
              <a:buFont typeface="+mj-lt"/>
              <a:buAutoNum type="arabicPeriod"/>
            </a:pPr>
            <a:r>
              <a:rPr lang="en-US" sz="1200" dirty="0">
                <a:latin typeface="Segoe UI" panose="020B0502040204020203" pitchFamily="34" charset="0"/>
                <a:cs typeface="Segoe UI" panose="020B0502040204020203" pitchFamily="34" charset="0"/>
              </a:rPr>
              <a:t>Confirm that the credentials you're using are for the Azure Virtual Desktop environment tied to the URL.</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cookies.</a:t>
            </a:r>
          </a:p>
          <a:p>
            <a:pPr marL="257175" indent="-257175">
              <a:buFont typeface="+mj-lt"/>
              <a:buAutoNum type="arabicPeriod"/>
            </a:pPr>
            <a:r>
              <a:rPr lang="en-US" sz="1200" dirty="0">
                <a:latin typeface="Segoe UI" panose="020B0502040204020203" pitchFamily="34" charset="0"/>
                <a:cs typeface="Segoe UI" panose="020B0502040204020203" pitchFamily="34" charset="0"/>
              </a:rPr>
              <a:t>Clear browser cache.</a:t>
            </a:r>
          </a:p>
          <a:p>
            <a:pPr marL="257175" indent="-257175">
              <a:buFont typeface="+mj-lt"/>
              <a:buAutoNum type="arabicPeriod"/>
            </a:pPr>
            <a:r>
              <a:rPr lang="en-US" sz="1200" dirty="0">
                <a:latin typeface="Segoe UI" panose="020B0502040204020203" pitchFamily="34" charset="0"/>
                <a:cs typeface="Segoe UI" panose="020B0502040204020203" pitchFamily="34" charset="0"/>
              </a:rPr>
              <a:t>Open your browser in Private mode.</a:t>
            </a:r>
            <a:endParaRPr lang="en-US" altLang="en-US" sz="1200" dirty="0"/>
          </a:p>
        </p:txBody>
      </p:sp>
    </p:spTree>
    <p:extLst>
      <p:ext uri="{BB962C8B-B14F-4D97-AF65-F5344CB8AC3E}">
        <p14:creationId xmlns:p14="http://schemas.microsoft.com/office/powerpoint/2010/main" val="139983991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MSIX app attach</a:t>
            </a:r>
          </a:p>
        </p:txBody>
      </p:sp>
      <p:sp>
        <p:nvSpPr>
          <p:cNvPr id="8" name="TextBox 7">
            <a:extLst>
              <a:ext uri="{FF2B5EF4-FFF2-40B4-BE49-F238E27FC236}">
                <a16:creationId xmlns:a16="http://schemas.microsoft.com/office/drawing/2014/main" id="{E2BACC36-72A0-401D-9661-B8EAAC779BFD}"/>
              </a:ext>
            </a:extLst>
          </p:cNvPr>
          <p:cNvSpPr txBox="1"/>
          <p:nvPr/>
        </p:nvSpPr>
        <p:spPr>
          <a:xfrm>
            <a:off x="310005" y="923464"/>
            <a:ext cx="8170789" cy="784830"/>
          </a:xfrm>
          <a:prstGeom prst="rect">
            <a:avLst/>
          </a:prstGeom>
          <a:noFill/>
        </p:spPr>
        <p:txBody>
          <a:bodyPr wrap="square">
            <a:spAutoFit/>
          </a:bodyPr>
          <a:lstStyle/>
          <a:p>
            <a:r>
              <a:rPr lang="en-US" sz="1500" dirty="0">
                <a:latin typeface="Segoe UI VSS (Regular)"/>
              </a:rPr>
              <a:t>The MSIX package format preserves the functionality of existing app packages and/or install files in addition to enabling new, modern packaging and deployment features to Win32, WPF, and Windows Forms apps.</a:t>
            </a:r>
            <a:endParaRPr lang="en-US" sz="1500" dirty="0"/>
          </a:p>
        </p:txBody>
      </p:sp>
      <p:pic>
        <p:nvPicPr>
          <p:cNvPr id="4" name="Picture 3">
            <a:extLst>
              <a:ext uri="{FF2B5EF4-FFF2-40B4-BE49-F238E27FC236}">
                <a16:creationId xmlns:a16="http://schemas.microsoft.com/office/drawing/2014/main" id="{DAC71A0E-0099-4397-AC4F-A0184608BA19}"/>
              </a:ext>
            </a:extLst>
          </p:cNvPr>
          <p:cNvPicPr>
            <a:picLocks noChangeAspect="1"/>
          </p:cNvPicPr>
          <p:nvPr/>
        </p:nvPicPr>
        <p:blipFill>
          <a:blip r:embed="rId3"/>
          <a:stretch>
            <a:fillRect/>
          </a:stretch>
        </p:blipFill>
        <p:spPr>
          <a:xfrm>
            <a:off x="7874506" y="3953073"/>
            <a:ext cx="1005579" cy="983624"/>
          </a:xfrm>
          <a:prstGeom prst="rect">
            <a:avLst/>
          </a:prstGeom>
        </p:spPr>
      </p:pic>
      <p:sp>
        <p:nvSpPr>
          <p:cNvPr id="12" name="TextBox 11">
            <a:extLst>
              <a:ext uri="{FF2B5EF4-FFF2-40B4-BE49-F238E27FC236}">
                <a16:creationId xmlns:a16="http://schemas.microsoft.com/office/drawing/2014/main" id="{3FB54BED-C438-4213-B642-567C2A0D8BAE}"/>
              </a:ext>
            </a:extLst>
          </p:cNvPr>
          <p:cNvSpPr txBox="1"/>
          <p:nvPr/>
        </p:nvSpPr>
        <p:spPr>
          <a:xfrm>
            <a:off x="310005" y="1913771"/>
            <a:ext cx="8258509" cy="848950"/>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latin typeface="Segoe UI VSS (Regular)"/>
              </a:rPr>
              <a:t>MSIX app attach is a way to deliver MSIX applications to both physical and virtual machines. </a:t>
            </a:r>
          </a:p>
          <a:p>
            <a:pPr marL="257175" indent="-257175">
              <a:spcAft>
                <a:spcPts val="450"/>
              </a:spcAft>
              <a:buFont typeface="Arial" panose="020B0604020202020204" pitchFamily="34" charset="0"/>
              <a:buChar char="•"/>
            </a:pPr>
            <a:r>
              <a:rPr lang="en-US" sz="1500" dirty="0">
                <a:latin typeface="Segoe UI Semibold" panose="020B0702040204020203" pitchFamily="34" charset="0"/>
                <a:cs typeface="Segoe UI Semibold" panose="020B0702040204020203" pitchFamily="34" charset="0"/>
              </a:rPr>
              <a:t>MSIX app attach</a:t>
            </a:r>
            <a:r>
              <a:rPr lang="en-US" sz="1500" dirty="0">
                <a:latin typeface="Segoe UI VSS (Regular)"/>
              </a:rPr>
              <a:t> is different from regular </a:t>
            </a:r>
            <a:r>
              <a:rPr lang="en-US" sz="1500" dirty="0">
                <a:latin typeface="Segoe UI Semibold" panose="020B0702040204020203" pitchFamily="34" charset="0"/>
                <a:cs typeface="Segoe UI Semibold" panose="020B0702040204020203" pitchFamily="34" charset="0"/>
              </a:rPr>
              <a:t>MSIX</a:t>
            </a:r>
            <a:r>
              <a:rPr lang="en-US" sz="1500" dirty="0">
                <a:latin typeface="Segoe UI VSS (Regular)"/>
              </a:rPr>
              <a:t> because it's made especially for Azure Virtual Desktop.</a:t>
            </a:r>
            <a:endParaRPr lang="en-US" sz="1500" dirty="0"/>
          </a:p>
        </p:txBody>
      </p:sp>
      <p:graphicFrame>
        <p:nvGraphicFramePr>
          <p:cNvPr id="17" name="TextBox 14">
            <a:extLst>
              <a:ext uri="{FF2B5EF4-FFF2-40B4-BE49-F238E27FC236}">
                <a16:creationId xmlns:a16="http://schemas.microsoft.com/office/drawing/2014/main" id="{F550F0EE-A246-46CD-9874-1CBB101275CE}"/>
              </a:ext>
            </a:extLst>
          </p:cNvPr>
          <p:cNvGraphicFramePr/>
          <p:nvPr/>
        </p:nvGraphicFramePr>
        <p:xfrm>
          <a:off x="310004" y="2961787"/>
          <a:ext cx="6938742" cy="14830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062529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How MSIX app attach works</a:t>
            </a:r>
          </a:p>
        </p:txBody>
      </p:sp>
      <p:sp>
        <p:nvSpPr>
          <p:cNvPr id="11" name="TextBox 10">
            <a:extLst>
              <a:ext uri="{FF2B5EF4-FFF2-40B4-BE49-F238E27FC236}">
                <a16:creationId xmlns:a16="http://schemas.microsoft.com/office/drawing/2014/main" id="{FCFA6E7E-9565-4B74-926C-E7DF90C0B53B}"/>
              </a:ext>
            </a:extLst>
          </p:cNvPr>
          <p:cNvSpPr txBox="1"/>
          <p:nvPr/>
        </p:nvSpPr>
        <p:spPr>
          <a:xfrm>
            <a:off x="313982" y="880792"/>
            <a:ext cx="3378164" cy="3624069"/>
          </a:xfrm>
          <a:prstGeom prst="rect">
            <a:avLst/>
          </a:prstGeom>
          <a:noFill/>
        </p:spPr>
        <p:txBody>
          <a:bodyPr wrap="square">
            <a:spAutoFit/>
          </a:bodyPr>
          <a:lstStyle/>
          <a:p>
            <a:pPr marL="257175" indent="-257175">
              <a:buFont typeface="+mj-lt"/>
              <a:buAutoNum type="arabicPeriod"/>
            </a:pPr>
            <a:r>
              <a:rPr lang="en-US" sz="1350" dirty="0">
                <a:latin typeface="Segoe UI VSS (Regular)"/>
              </a:rPr>
              <a:t>From the Azure Virtual Desktop client, you sign in and select the host pool for which you have access. </a:t>
            </a:r>
          </a:p>
          <a:p>
            <a:pPr marL="257175" indent="-257175">
              <a:buFont typeface="+mj-lt"/>
              <a:buAutoNum type="arabicPeriod"/>
            </a:pPr>
            <a:r>
              <a:rPr lang="en-US" sz="1350" dirty="0">
                <a:latin typeface="Segoe UI VSS (Regular)"/>
              </a:rPr>
              <a:t>You're assigned a virtual machine within the host pool, on which a RemoteApp or Remote Desktop session is created. </a:t>
            </a:r>
          </a:p>
          <a:p>
            <a:pPr marL="257175" indent="-257175">
              <a:buFont typeface="+mj-lt"/>
              <a:buAutoNum type="arabicPeriod"/>
            </a:pPr>
            <a:r>
              <a:rPr lang="en-US" sz="1350" dirty="0">
                <a:latin typeface="Segoe UI VSS (Regular)"/>
              </a:rPr>
              <a:t>If the user profile is configured, the FSLogix agent on the session host provides the user profile from the file share. </a:t>
            </a:r>
          </a:p>
          <a:p>
            <a:pPr marL="257175" indent="-257175">
              <a:buFont typeface="+mj-lt"/>
              <a:buAutoNum type="arabicPeriod"/>
            </a:pPr>
            <a:r>
              <a:rPr lang="en-US" sz="1350" dirty="0">
                <a:latin typeface="Segoe UI VSS (Regular)"/>
              </a:rPr>
              <a:t>Applications that are assigned to you are read from Azure Virtual Desktop.</a:t>
            </a:r>
          </a:p>
          <a:p>
            <a:pPr marL="257175" indent="-257175">
              <a:buFont typeface="+mj-lt"/>
              <a:buAutoNum type="arabicPeriod"/>
            </a:pPr>
            <a:r>
              <a:rPr lang="en-US" sz="1350" dirty="0">
                <a:latin typeface="Segoe UI VSS (Regular)"/>
              </a:rPr>
              <a:t>MSIX app attach applications are registered to the virtual machine for you, from the attached MSIX virtual disk. </a:t>
            </a:r>
          </a:p>
        </p:txBody>
      </p:sp>
      <p:pic>
        <p:nvPicPr>
          <p:cNvPr id="3" name="Picture 2">
            <a:extLst>
              <a:ext uri="{FF2B5EF4-FFF2-40B4-BE49-F238E27FC236}">
                <a16:creationId xmlns:a16="http://schemas.microsoft.com/office/drawing/2014/main" id="{3DE0B76D-FEA1-4142-BED9-2E7C712D09E8}"/>
              </a:ext>
            </a:extLst>
          </p:cNvPr>
          <p:cNvPicPr>
            <a:picLocks noChangeAspect="1"/>
          </p:cNvPicPr>
          <p:nvPr/>
        </p:nvPicPr>
        <p:blipFill>
          <a:blip r:embed="rId3"/>
          <a:stretch>
            <a:fillRect/>
          </a:stretch>
        </p:blipFill>
        <p:spPr>
          <a:xfrm>
            <a:off x="3692146" y="1523433"/>
            <a:ext cx="5270020" cy="2534217"/>
          </a:xfrm>
          <a:prstGeom prst="rect">
            <a:avLst/>
          </a:prstGeom>
        </p:spPr>
      </p:pic>
    </p:spTree>
    <p:extLst>
      <p:ext uri="{BB962C8B-B14F-4D97-AF65-F5344CB8AC3E}">
        <p14:creationId xmlns:p14="http://schemas.microsoft.com/office/powerpoint/2010/main" val="426173223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73791" y="199361"/>
            <a:ext cx="6209092" cy="510147"/>
          </a:xfrm>
        </p:spPr>
        <p:txBody>
          <a:bodyPr/>
          <a:lstStyle/>
          <a:p>
            <a:r>
              <a:rPr lang="en-US" dirty="0">
                <a:latin typeface="Segoe UI" panose="020B0502040204020203" pitchFamily="34" charset="0"/>
              </a:rPr>
              <a:t>Set up a file share for MSIX app attach</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343393" y="833726"/>
            <a:ext cx="8691623" cy="4278094"/>
          </a:xfrm>
          <a:prstGeom prst="rect">
            <a:avLst/>
          </a:prstGeom>
          <a:noFill/>
        </p:spPr>
        <p:txBody>
          <a:bodyPr wrap="square">
            <a:spAutoFit/>
          </a:bodyPr>
          <a:lstStyle/>
          <a:p>
            <a:pPr>
              <a:spcAft>
                <a:spcPts val="450"/>
              </a:spcAft>
            </a:pPr>
            <a:r>
              <a:rPr lang="en-US" sz="1500" dirty="0">
                <a:latin typeface="Segoe UI VSS (Regular)"/>
              </a:rPr>
              <a:t>To optimize MSIX app attach performance:</a:t>
            </a:r>
          </a:p>
          <a:p>
            <a:pPr marL="214313" indent="-214313">
              <a:spcAft>
                <a:spcPts val="450"/>
              </a:spcAft>
              <a:buFont typeface="Arial" panose="020B0604020202020204" pitchFamily="34" charset="0"/>
              <a:buChar char="•"/>
            </a:pPr>
            <a:r>
              <a:rPr lang="en-US" sz="1500" dirty="0">
                <a:latin typeface="Segoe UI VSS (Regular)"/>
              </a:rPr>
              <a:t>The storage for MSIX app attach should be in the same datacenter location as the session hosts.</a:t>
            </a:r>
          </a:p>
          <a:p>
            <a:pPr marL="214313" indent="-214313">
              <a:spcAft>
                <a:spcPts val="450"/>
              </a:spcAft>
              <a:buFont typeface="Arial" panose="020B0604020202020204" pitchFamily="34" charset="0"/>
              <a:buChar char="•"/>
            </a:pPr>
            <a:r>
              <a:rPr lang="en-US" sz="1500" dirty="0">
                <a:latin typeface="Segoe UI VSS (Regular)"/>
              </a:rPr>
              <a:t>To prevent </a:t>
            </a:r>
            <a:r>
              <a:rPr lang="en-US" sz="1500" dirty="0"/>
              <a:t>bottlenecks</a:t>
            </a:r>
            <a:r>
              <a:rPr lang="en-US" sz="1500" dirty="0">
                <a:latin typeface="Segoe UI VSS (Regular)"/>
              </a:rPr>
              <a:t>, exclude the following VHD, VHDX, and CIM files from antivirus scans:</a:t>
            </a:r>
          </a:p>
          <a:p>
            <a:pPr marL="557213" lvl="1" indent="-214313">
              <a:spcAft>
                <a:spcPts val="450"/>
              </a:spcAft>
              <a:buFont typeface="Arial" panose="020B0604020202020204" pitchFamily="34" charset="0"/>
              <a:buChar char="•"/>
            </a:pPr>
            <a:r>
              <a:rPr lang="en-US" sz="1500" dirty="0">
                <a:latin typeface="Segoe UI VSS (Regular)"/>
              </a:rPr>
              <a:t>&lt;MSIXAppAttachFileShare\&gt;\*.VHD</a:t>
            </a:r>
          </a:p>
          <a:p>
            <a:pPr marL="557213" lvl="1" indent="-214313">
              <a:spcAft>
                <a:spcPts val="450"/>
              </a:spcAft>
              <a:buFont typeface="Arial" panose="020B0604020202020204" pitchFamily="34" charset="0"/>
              <a:buChar char="•"/>
            </a:pPr>
            <a:r>
              <a:rPr lang="en-US" sz="1500" dirty="0">
                <a:latin typeface="Segoe UI VSS (Regular)"/>
              </a:rPr>
              <a:t>&lt;MSIXAppAttachFileShare\&gt;\*.VHDX</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a:t>
            </a:r>
          </a:p>
          <a:p>
            <a:pPr marL="557213" lvl="1" indent="-214313">
              <a:spcAft>
                <a:spcPts val="450"/>
              </a:spcAft>
              <a:buFont typeface="Arial" panose="020B0604020202020204" pitchFamily="34" charset="0"/>
              <a:buChar char="•"/>
            </a:pPr>
            <a:r>
              <a:rPr lang="en-US" sz="1500" dirty="0">
                <a:latin typeface="Segoe UI VSS (Regular)"/>
              </a:rPr>
              <a:t>\\storageaccount.file.core.windows.net\share*.VHDX</a:t>
            </a:r>
          </a:p>
          <a:p>
            <a:pPr marL="557213" lvl="1" indent="-214313">
              <a:spcAft>
                <a:spcPts val="450"/>
              </a:spcAft>
              <a:buFont typeface="Arial" panose="020B0604020202020204" pitchFamily="34" charset="0"/>
              <a:buChar char="•"/>
            </a:pPr>
            <a:r>
              <a:rPr lang="en-US" sz="1500" dirty="0">
                <a:latin typeface="Segoe UI VSS (Regular)"/>
              </a:rPr>
              <a:t>&lt;MSIXAppAttachFileShare&gt;.CIM</a:t>
            </a:r>
          </a:p>
          <a:p>
            <a:pPr marL="557213" lvl="1" indent="-214313">
              <a:spcAft>
                <a:spcPts val="450"/>
              </a:spcAft>
              <a:buFont typeface="Arial" panose="020B0604020202020204" pitchFamily="34" charset="0"/>
              <a:buChar char="•"/>
            </a:pPr>
            <a:r>
              <a:rPr lang="en-US" sz="1500" dirty="0">
                <a:latin typeface="Segoe UI VSS (Regular)"/>
              </a:rPr>
              <a:t>\\storageaccount.file.core.windows.net\share**.CIM</a:t>
            </a:r>
          </a:p>
          <a:p>
            <a:pPr marL="214313" indent="-214313">
              <a:spcAft>
                <a:spcPts val="450"/>
              </a:spcAft>
              <a:buFont typeface="Arial" panose="020B0604020202020204" pitchFamily="34" charset="0"/>
              <a:buChar char="•"/>
            </a:pPr>
            <a:r>
              <a:rPr lang="en-US" sz="1500" dirty="0">
                <a:latin typeface="Segoe UI VSS (Regular)"/>
              </a:rPr>
              <a:t>Separate the storage fabric for MSIX app attach from FSLogix profile containers.</a:t>
            </a:r>
          </a:p>
          <a:p>
            <a:pPr marL="214313" indent="-214313">
              <a:spcAft>
                <a:spcPts val="450"/>
              </a:spcAft>
              <a:buFont typeface="Arial" panose="020B0604020202020204" pitchFamily="34" charset="0"/>
              <a:buChar char="•"/>
            </a:pPr>
            <a:r>
              <a:rPr lang="en-US" sz="1500" dirty="0">
                <a:latin typeface="Segoe UI VSS (Regular)"/>
              </a:rPr>
              <a:t>All VM system accounts and user accounts must have read-only permissions to the file share.</a:t>
            </a:r>
          </a:p>
          <a:p>
            <a:pPr marL="214313" indent="-214313">
              <a:spcAft>
                <a:spcPts val="450"/>
              </a:spcAft>
              <a:buFont typeface="Arial" panose="020B0604020202020204" pitchFamily="34" charset="0"/>
              <a:buChar char="•"/>
            </a:pPr>
            <a:r>
              <a:rPr lang="en-US" sz="1500" dirty="0">
                <a:latin typeface="Segoe UI VSS (Regular)"/>
              </a:rPr>
              <a:t>Disaster recovery plans must include replicating the MSIX app attach file share in your secondary failover locatio</a:t>
            </a:r>
            <a:r>
              <a:rPr lang="en-US" sz="1350" dirty="0">
                <a:latin typeface="Segoe UI VSS (Regular)"/>
              </a:rPr>
              <a:t>n.</a:t>
            </a:r>
          </a:p>
          <a:p>
            <a:br>
              <a:rPr lang="en-US" sz="1350" dirty="0"/>
            </a:br>
            <a:endParaRPr lang="en-US" sz="1350" dirty="0"/>
          </a:p>
        </p:txBody>
      </p:sp>
    </p:spTree>
    <p:extLst>
      <p:ext uri="{BB962C8B-B14F-4D97-AF65-F5344CB8AC3E}">
        <p14:creationId xmlns:p14="http://schemas.microsoft.com/office/powerpoint/2010/main" val="364735296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dirty="0"/>
          </a:p>
        </p:txBody>
      </p:sp>
      <p:sp>
        <p:nvSpPr>
          <p:cNvPr id="8" name="TextBox 7">
            <a:extLst>
              <a:ext uri="{FF2B5EF4-FFF2-40B4-BE49-F238E27FC236}">
                <a16:creationId xmlns:a16="http://schemas.microsoft.com/office/drawing/2014/main" id="{594F0D9D-B542-487D-B173-5D217910CC6A}"/>
              </a:ext>
            </a:extLst>
          </p:cNvPr>
          <p:cNvSpPr txBox="1"/>
          <p:nvPr/>
        </p:nvSpPr>
        <p:spPr>
          <a:xfrm>
            <a:off x="286153" y="563271"/>
            <a:ext cx="8691623" cy="646331"/>
          </a:xfrm>
          <a:prstGeom prst="rect">
            <a:avLst/>
          </a:prstGeom>
          <a:noFill/>
        </p:spPr>
        <p:txBody>
          <a:bodyPr wrap="square">
            <a:spAutoFit/>
          </a:bodyPr>
          <a:lstStyle/>
          <a:p>
            <a:pPr>
              <a:spcAft>
                <a:spcPts val="450"/>
              </a:spcAft>
            </a:pPr>
            <a:r>
              <a:rPr lang="en-US" dirty="0">
                <a:solidFill>
                  <a:schemeClr val="tx2">
                    <a:lumMod val="75000"/>
                  </a:schemeClr>
                </a:solidFill>
                <a:latin typeface="Segoe UI VSS (Regular)"/>
              </a:rPr>
              <a:t>Before you can start uploading the images, you'll need to set up Azure NetApp Files.</a:t>
            </a:r>
            <a:br>
              <a:rPr lang="en-US" dirty="0">
                <a:solidFill>
                  <a:schemeClr val="tx2">
                    <a:lumMod val="75000"/>
                  </a:schemeClr>
                </a:solidFill>
              </a:rPr>
            </a:br>
            <a:endParaRPr lang="en-US" dirty="0">
              <a:solidFill>
                <a:schemeClr val="tx2">
                  <a:lumMod val="75000"/>
                </a:schemeClr>
              </a:solidFill>
            </a:endParaRPr>
          </a:p>
        </p:txBody>
      </p:sp>
      <p:sp>
        <p:nvSpPr>
          <p:cNvPr id="6" name="TextBox 5">
            <a:extLst>
              <a:ext uri="{FF2B5EF4-FFF2-40B4-BE49-F238E27FC236}">
                <a16:creationId xmlns:a16="http://schemas.microsoft.com/office/drawing/2014/main" id="{CCCC1E9C-4303-6CCD-3EEB-F13AD2E4244A}"/>
              </a:ext>
            </a:extLst>
          </p:cNvPr>
          <p:cNvSpPr txBox="1"/>
          <p:nvPr/>
        </p:nvSpPr>
        <p:spPr>
          <a:xfrm>
            <a:off x="358596" y="1367569"/>
            <a:ext cx="4099104" cy="2516073"/>
          </a:xfrm>
          <a:prstGeom prst="rect">
            <a:avLst/>
          </a:prstGeom>
          <a:noFill/>
        </p:spPr>
        <p:txBody>
          <a:bodyPr wrap="square">
            <a:spAutoFit/>
          </a:bodyPr>
          <a:lstStyle/>
          <a:p>
            <a:pPr>
              <a:spcAft>
                <a:spcPts val="900"/>
              </a:spcAft>
            </a:pPr>
            <a:r>
              <a:rPr lang="en-US" sz="1500" dirty="0"/>
              <a:t>To start using Azure NetApp Files:</a:t>
            </a:r>
          </a:p>
          <a:p>
            <a:pPr marL="257175" indent="-257175">
              <a:spcAft>
                <a:spcPts val="900"/>
              </a:spcAft>
              <a:buFont typeface="+mj-lt"/>
              <a:buAutoNum type="arabicPeriod"/>
            </a:pPr>
            <a:r>
              <a:rPr lang="en-US" sz="1500" dirty="0"/>
              <a:t>Set up your Azure NetApp Files account.</a:t>
            </a:r>
          </a:p>
          <a:p>
            <a:pPr marL="257175" indent="-257175">
              <a:spcAft>
                <a:spcPts val="900"/>
              </a:spcAft>
              <a:buFont typeface="+mj-lt"/>
              <a:buAutoNum type="arabicPeriod"/>
            </a:pPr>
            <a:r>
              <a:rPr lang="en-US" sz="1500" dirty="0"/>
              <a:t>Create a capacity pool.</a:t>
            </a:r>
          </a:p>
          <a:p>
            <a:pPr marL="257175" indent="-257175">
              <a:spcAft>
                <a:spcPts val="900"/>
              </a:spcAft>
              <a:buFont typeface="+mj-lt"/>
              <a:buAutoNum type="arabicPeriod"/>
            </a:pPr>
            <a:r>
              <a:rPr lang="en-US" sz="1500" dirty="0"/>
              <a:t>Join an Azure Active Directory (Azure AD) connection.</a:t>
            </a:r>
          </a:p>
          <a:p>
            <a:pPr marL="257175" indent="-257175">
              <a:spcAft>
                <a:spcPts val="900"/>
              </a:spcAft>
              <a:buFont typeface="+mj-lt"/>
              <a:buAutoNum type="arabicPeriod"/>
            </a:pPr>
            <a:r>
              <a:rPr lang="en-US" sz="1500" dirty="0"/>
              <a:t>Create a new volume.</a:t>
            </a:r>
          </a:p>
          <a:p>
            <a:pPr marL="257175" indent="-257175">
              <a:spcAft>
                <a:spcPts val="900"/>
              </a:spcAft>
              <a:buFont typeface="+mj-lt"/>
              <a:buAutoNum type="arabicPeriod"/>
            </a:pPr>
            <a:r>
              <a:rPr lang="en-US" sz="1500" dirty="0"/>
              <a:t>Make sure your connection to the Azure NetApp Files share works.</a:t>
            </a:r>
          </a:p>
        </p:txBody>
      </p:sp>
      <p:pic>
        <p:nvPicPr>
          <p:cNvPr id="9" name="Picture 8">
            <a:extLst>
              <a:ext uri="{FF2B5EF4-FFF2-40B4-BE49-F238E27FC236}">
                <a16:creationId xmlns:a16="http://schemas.microsoft.com/office/drawing/2014/main" id="{BB2FB617-7B4F-7817-79A3-9778B16E4B2B}"/>
              </a:ext>
            </a:extLst>
          </p:cNvPr>
          <p:cNvPicPr>
            <a:picLocks noChangeAspect="1"/>
          </p:cNvPicPr>
          <p:nvPr/>
        </p:nvPicPr>
        <p:blipFill>
          <a:blip r:embed="rId3"/>
          <a:stretch>
            <a:fillRect/>
          </a:stretch>
        </p:blipFill>
        <p:spPr>
          <a:xfrm>
            <a:off x="4686302" y="1314555"/>
            <a:ext cx="4239459" cy="2599356"/>
          </a:xfrm>
          <a:prstGeom prst="rect">
            <a:avLst/>
          </a:prstGeom>
        </p:spPr>
      </p:pic>
    </p:spTree>
    <p:extLst>
      <p:ext uri="{BB962C8B-B14F-4D97-AF65-F5344CB8AC3E}">
        <p14:creationId xmlns:p14="http://schemas.microsoft.com/office/powerpoint/2010/main" val="382418155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75800" y="436526"/>
            <a:ext cx="6326379" cy="510147"/>
          </a:xfrm>
        </p:spPr>
        <p:txBody>
          <a:bodyPr/>
          <a:lstStyle/>
          <a:p>
            <a:r>
              <a:rPr lang="en-US" i="0" u="none" strike="noStrike" dirty="0">
                <a:effectLst/>
                <a:latin typeface="Segoe UI" panose="020B0502040204020203" pitchFamily="34" charset="0"/>
              </a:rPr>
              <a:t>Configure apps for users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2A6C3EFE-498F-4EC3-8F60-1FD381D5ECD7}"/>
              </a:ext>
            </a:extLst>
          </p:cNvPr>
          <p:cNvSpPr txBox="1"/>
          <p:nvPr/>
        </p:nvSpPr>
        <p:spPr>
          <a:xfrm>
            <a:off x="397724" y="904807"/>
            <a:ext cx="8075096" cy="553998"/>
          </a:xfrm>
          <a:prstGeom prst="rect">
            <a:avLst/>
          </a:prstGeom>
          <a:noFill/>
        </p:spPr>
        <p:txBody>
          <a:bodyPr wrap="square">
            <a:spAutoFit/>
          </a:bodyPr>
          <a:lstStyle/>
          <a:p>
            <a:r>
              <a:rPr lang="en-US" sz="1500" dirty="0">
                <a:latin typeface="Segoe UI VSS (Regular)"/>
              </a:rPr>
              <a:t>In this demonstration you see how to create a RemoteApp application group to share an application to a different user in the organization.</a:t>
            </a:r>
            <a:endParaRPr lang="en-US" sz="1500" dirty="0"/>
          </a:p>
        </p:txBody>
      </p:sp>
      <p:sp>
        <p:nvSpPr>
          <p:cNvPr id="13" name="TextBox 12">
            <a:extLst>
              <a:ext uri="{FF2B5EF4-FFF2-40B4-BE49-F238E27FC236}">
                <a16:creationId xmlns:a16="http://schemas.microsoft.com/office/drawing/2014/main" id="{FB21BA64-6522-40AC-AEFA-E560B18798A8}"/>
              </a:ext>
            </a:extLst>
          </p:cNvPr>
          <p:cNvSpPr txBox="1"/>
          <p:nvPr/>
        </p:nvSpPr>
        <p:spPr>
          <a:xfrm>
            <a:off x="475801" y="2024490"/>
            <a:ext cx="4201196" cy="2262158"/>
          </a:xfrm>
          <a:prstGeom prst="rect">
            <a:avLst/>
          </a:prstGeom>
          <a:noFill/>
        </p:spPr>
        <p:txBody>
          <a:bodyPr wrap="square">
            <a:spAutoFit/>
          </a:bodyPr>
          <a:lstStyle/>
          <a:p>
            <a:pPr>
              <a:spcAft>
                <a:spcPts val="900"/>
              </a:spcAft>
            </a:pPr>
            <a:r>
              <a:rPr lang="en-US" sz="1500" dirty="0"/>
              <a:t>Step 1: Create a RemoteApp application group</a:t>
            </a:r>
          </a:p>
          <a:p>
            <a:pPr>
              <a:spcAft>
                <a:spcPts val="900"/>
              </a:spcAft>
            </a:pPr>
            <a:r>
              <a:rPr lang="en-US" sz="1500" dirty="0"/>
              <a:t>Step 2: Add Azure AD users or user groups</a:t>
            </a:r>
          </a:p>
          <a:p>
            <a:pPr>
              <a:spcAft>
                <a:spcPts val="900"/>
              </a:spcAft>
            </a:pPr>
            <a:r>
              <a:rPr lang="en-US" sz="1500" dirty="0"/>
              <a:t>Step 3: Add applications</a:t>
            </a:r>
          </a:p>
          <a:p>
            <a:pPr>
              <a:spcAft>
                <a:spcPts val="900"/>
              </a:spcAft>
            </a:pPr>
            <a:r>
              <a:rPr lang="en-US" sz="1500" dirty="0"/>
              <a:t>Step 4: Register and create an application group</a:t>
            </a:r>
          </a:p>
          <a:p>
            <a:pPr>
              <a:spcAft>
                <a:spcPts val="900"/>
              </a:spcAft>
            </a:pPr>
            <a:r>
              <a:rPr lang="en-US" sz="1500" dirty="0"/>
              <a:t>Step 5: Verify access to application</a:t>
            </a:r>
          </a:p>
          <a:p>
            <a:pPr algn="l"/>
            <a:endParaRPr lang="en-US" sz="1350" b="1" dirty="0">
              <a:latin typeface="Segoe UI VSS (Regular)"/>
            </a:endParaRPr>
          </a:p>
        </p:txBody>
      </p:sp>
      <p:pic>
        <p:nvPicPr>
          <p:cNvPr id="3" name="Picture 2">
            <a:extLst>
              <a:ext uri="{FF2B5EF4-FFF2-40B4-BE49-F238E27FC236}">
                <a16:creationId xmlns:a16="http://schemas.microsoft.com/office/drawing/2014/main" id="{EDB26E70-4745-4CD8-86AE-E045F27459A1}"/>
              </a:ext>
            </a:extLst>
          </p:cNvPr>
          <p:cNvPicPr>
            <a:picLocks noChangeAspect="1"/>
          </p:cNvPicPr>
          <p:nvPr/>
        </p:nvPicPr>
        <p:blipFill>
          <a:blip r:embed="rId3"/>
          <a:stretch>
            <a:fillRect/>
          </a:stretch>
        </p:blipFill>
        <p:spPr>
          <a:xfrm>
            <a:off x="4876924" y="1314746"/>
            <a:ext cx="4109731" cy="3501844"/>
          </a:xfrm>
          <a:prstGeom prst="rect">
            <a:avLst/>
          </a:prstGeom>
        </p:spPr>
      </p:pic>
    </p:spTree>
    <p:extLst>
      <p:ext uri="{BB962C8B-B14F-4D97-AF65-F5344CB8AC3E}">
        <p14:creationId xmlns:p14="http://schemas.microsoft.com/office/powerpoint/2010/main" val="313499467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634" y="416272"/>
            <a:ext cx="6815138" cy="302309"/>
          </a:xfrm>
        </p:spPr>
        <p:txBody>
          <a:bodyPr/>
          <a:lstStyle/>
          <a:p>
            <a:r>
              <a:rPr lang="en-US" dirty="0">
                <a:latin typeface="Segoe UI" panose="020B0502040204020203" pitchFamily="34" charset="0"/>
              </a:rPr>
              <a:t>Using the OneDrive sync app on virtual desktops</a:t>
            </a:r>
          </a:p>
        </p:txBody>
      </p:sp>
      <p:sp>
        <p:nvSpPr>
          <p:cNvPr id="13" name="TextBox 12">
            <a:extLst>
              <a:ext uri="{FF2B5EF4-FFF2-40B4-BE49-F238E27FC236}">
                <a16:creationId xmlns:a16="http://schemas.microsoft.com/office/drawing/2014/main" id="{348E541C-3744-464F-A5F6-90262168B2B4}"/>
              </a:ext>
            </a:extLst>
          </p:cNvPr>
          <p:cNvSpPr txBox="1"/>
          <p:nvPr/>
        </p:nvSpPr>
        <p:spPr>
          <a:xfrm>
            <a:off x="505379" y="1532589"/>
            <a:ext cx="2847865" cy="2516073"/>
          </a:xfrm>
          <a:prstGeom prst="rect">
            <a:avLst/>
          </a:prstGeom>
          <a:noFill/>
        </p:spPr>
        <p:txBody>
          <a:bodyPr wrap="square">
            <a:spAutoFit/>
          </a:bodyPr>
          <a:lstStyle/>
          <a:p>
            <a:pPr>
              <a:spcAft>
                <a:spcPts val="900"/>
              </a:spcAft>
            </a:pPr>
            <a:r>
              <a:rPr lang="en-US" sz="1500" dirty="0">
                <a:latin typeface="Segoe UI VSS (Regular)"/>
              </a:rPr>
              <a:t>The OneDrive sync per machine app provides:</a:t>
            </a:r>
          </a:p>
          <a:p>
            <a:pPr marL="214313" indent="-214313">
              <a:spcAft>
                <a:spcPts val="900"/>
              </a:spcAft>
              <a:buFont typeface="Arial" panose="020B0604020202020204" pitchFamily="34" charset="0"/>
              <a:buChar char="•"/>
            </a:pPr>
            <a:r>
              <a:rPr lang="en-US" sz="1500" dirty="0">
                <a:latin typeface="Segoe UI VSS (Regular)"/>
              </a:rPr>
              <a:t>Automatic transitioning from the previous OneDrive for Business sync app</a:t>
            </a:r>
          </a:p>
          <a:p>
            <a:pPr marL="214313" indent="-214313">
              <a:spcAft>
                <a:spcPts val="900"/>
              </a:spcAft>
              <a:buFont typeface="Arial" panose="020B0604020202020204" pitchFamily="34" charset="0"/>
              <a:buChar char="•"/>
            </a:pPr>
            <a:r>
              <a:rPr lang="en-US" sz="1500" dirty="0">
                <a:latin typeface="Segoe UI VSS (Regular)"/>
              </a:rPr>
              <a:t>Automatic conversion from per-user to per-machine</a:t>
            </a:r>
          </a:p>
          <a:p>
            <a:pPr marL="214313" indent="-214313">
              <a:spcAft>
                <a:spcPts val="900"/>
              </a:spcAft>
              <a:buFont typeface="Arial" panose="020B0604020202020204" pitchFamily="34" charset="0"/>
              <a:buChar char="•"/>
            </a:pPr>
            <a:r>
              <a:rPr lang="en-US" sz="1500" dirty="0">
                <a:latin typeface="Segoe UI VSS (Regular)"/>
              </a:rPr>
              <a:t>Automatic updates when a new version is available</a:t>
            </a:r>
          </a:p>
        </p:txBody>
      </p:sp>
      <p:pic>
        <p:nvPicPr>
          <p:cNvPr id="4" name="Picture 3">
            <a:extLst>
              <a:ext uri="{FF2B5EF4-FFF2-40B4-BE49-F238E27FC236}">
                <a16:creationId xmlns:a16="http://schemas.microsoft.com/office/drawing/2014/main" id="{463C8B5A-66C0-40BA-8CEB-6E4A84683B70}"/>
              </a:ext>
            </a:extLst>
          </p:cNvPr>
          <p:cNvPicPr>
            <a:picLocks noChangeAspect="1"/>
          </p:cNvPicPr>
          <p:nvPr/>
        </p:nvPicPr>
        <p:blipFill>
          <a:blip r:embed="rId3"/>
          <a:stretch>
            <a:fillRect/>
          </a:stretch>
        </p:blipFill>
        <p:spPr>
          <a:xfrm>
            <a:off x="3594976" y="1088569"/>
            <a:ext cx="5371889" cy="3381029"/>
          </a:xfrm>
          <a:prstGeom prst="rect">
            <a:avLst/>
          </a:prstGeom>
        </p:spPr>
      </p:pic>
    </p:spTree>
    <p:extLst>
      <p:ext uri="{BB962C8B-B14F-4D97-AF65-F5344CB8AC3E}">
        <p14:creationId xmlns:p14="http://schemas.microsoft.com/office/powerpoint/2010/main" val="290332087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61519" y="364012"/>
            <a:ext cx="7517606" cy="302419"/>
          </a:xfrm>
        </p:spPr>
        <p:txBody>
          <a:bodyPr/>
          <a:lstStyle/>
          <a:p>
            <a:r>
              <a:rPr lang="en-US" dirty="0">
                <a:latin typeface="Segoe UI" panose="020B0502040204020203" pitchFamily="34" charset="0"/>
              </a:rPr>
              <a:t>Using Microsoft Teams on Azure Virtual desktop</a:t>
            </a:r>
          </a:p>
        </p:txBody>
      </p:sp>
      <p:sp>
        <p:nvSpPr>
          <p:cNvPr id="8" name="TextBox 7">
            <a:extLst>
              <a:ext uri="{FF2B5EF4-FFF2-40B4-BE49-F238E27FC236}">
                <a16:creationId xmlns:a16="http://schemas.microsoft.com/office/drawing/2014/main" id="{B85A5C5B-2465-4E05-8F00-55D812E43A25}"/>
              </a:ext>
            </a:extLst>
          </p:cNvPr>
          <p:cNvSpPr txBox="1"/>
          <p:nvPr/>
        </p:nvSpPr>
        <p:spPr>
          <a:xfrm>
            <a:off x="461519" y="1797224"/>
            <a:ext cx="7333474" cy="2169825"/>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Microsoft Teams on Azure Virtual Desktop supports chat and collaboration. </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optimizations, it also supports calling and meeting functionality.</a:t>
            </a:r>
          </a:p>
          <a:p>
            <a:pPr marL="214313" indent="-214313">
              <a:spcAft>
                <a:spcPts val="900"/>
              </a:spcAft>
              <a:buFont typeface="Arial" panose="020B0604020202020204" pitchFamily="34" charset="0"/>
              <a:buChar char="•"/>
            </a:pPr>
            <a:r>
              <a:rPr lang="en-US" sz="1500" dirty="0">
                <a:latin typeface="Segoe UI" panose="020B0502040204020203" pitchFamily="34" charset="0"/>
              </a:rPr>
              <a:t>With media optimization for Microsoft Teams, the Windows Desktop client handles audio and video locally for Teams calls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You can still use Microsoft Teams on Azure Virtual Desktop with other clients without optimized calling and meetings.</a:t>
            </a:r>
          </a:p>
          <a:p>
            <a:pPr marL="214313" indent="-214313">
              <a:spcAft>
                <a:spcPts val="900"/>
              </a:spcAft>
              <a:buFont typeface="Arial" panose="020B0604020202020204" pitchFamily="34" charset="0"/>
              <a:buChar char="•"/>
            </a:pPr>
            <a:r>
              <a:rPr lang="en-US" sz="1500" dirty="0">
                <a:latin typeface="Segoe UI" panose="020B0502040204020203" pitchFamily="34" charset="0"/>
              </a:rPr>
              <a:t>Teams chat and collaboration features are supported on all platforms. </a:t>
            </a:r>
          </a:p>
        </p:txBody>
      </p:sp>
      <p:sp>
        <p:nvSpPr>
          <p:cNvPr id="11" name="TextBox 10">
            <a:extLst>
              <a:ext uri="{FF2B5EF4-FFF2-40B4-BE49-F238E27FC236}">
                <a16:creationId xmlns:a16="http://schemas.microsoft.com/office/drawing/2014/main" id="{80385AA7-0EAF-48D4-9B78-379B320AFAD8}"/>
              </a:ext>
            </a:extLst>
          </p:cNvPr>
          <p:cNvSpPr txBox="1"/>
          <p:nvPr/>
        </p:nvSpPr>
        <p:spPr>
          <a:xfrm>
            <a:off x="421647" y="866390"/>
            <a:ext cx="7082282" cy="553998"/>
          </a:xfrm>
          <a:prstGeom prst="rect">
            <a:avLst/>
          </a:prstGeom>
          <a:noFill/>
        </p:spPr>
        <p:txBody>
          <a:bodyPr wrap="square">
            <a:spAutoFit/>
          </a:bodyPr>
          <a:lstStyle/>
          <a:p>
            <a:pPr>
              <a:spcAft>
                <a:spcPts val="900"/>
              </a:spcAft>
            </a:pPr>
            <a:r>
              <a:rPr lang="en-US" sz="1500" dirty="0">
                <a:latin typeface="Segoe UI" panose="020B0502040204020203" pitchFamily="34" charset="0"/>
              </a:rPr>
              <a:t>Media optimization for Microsoft Teams is only available for the Windows Desktop client on Windows 10 machines.</a:t>
            </a:r>
          </a:p>
        </p:txBody>
      </p:sp>
      <p:pic>
        <p:nvPicPr>
          <p:cNvPr id="12" name="Picture 11">
            <a:extLst>
              <a:ext uri="{FF2B5EF4-FFF2-40B4-BE49-F238E27FC236}">
                <a16:creationId xmlns:a16="http://schemas.microsoft.com/office/drawing/2014/main" id="{4F7CF80B-1ECC-4F59-8227-7C7A5EC49D01}"/>
              </a:ext>
            </a:extLst>
          </p:cNvPr>
          <p:cNvPicPr>
            <a:picLocks noChangeAspect="1"/>
          </p:cNvPicPr>
          <p:nvPr/>
        </p:nvPicPr>
        <p:blipFill>
          <a:blip r:embed="rId3"/>
          <a:stretch>
            <a:fillRect/>
          </a:stretch>
        </p:blipFill>
        <p:spPr>
          <a:xfrm>
            <a:off x="8008321" y="4362007"/>
            <a:ext cx="726191" cy="701042"/>
          </a:xfrm>
          <a:prstGeom prst="rect">
            <a:avLst/>
          </a:prstGeom>
        </p:spPr>
      </p:pic>
    </p:spTree>
    <p:extLst>
      <p:ext uri="{BB962C8B-B14F-4D97-AF65-F5344CB8AC3E}">
        <p14:creationId xmlns:p14="http://schemas.microsoft.com/office/powerpoint/2010/main" val="18193806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6DFB28-435F-4B54-81B4-E3998F203007}"/>
              </a:ext>
            </a:extLst>
          </p:cNvPr>
          <p:cNvSpPr/>
          <p:nvPr/>
        </p:nvSpPr>
        <p:spPr bwMode="auto">
          <a:xfrm>
            <a:off x="410683" y="3078143"/>
            <a:ext cx="8572500" cy="101710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0361" y="304630"/>
            <a:ext cx="7260902" cy="302309"/>
          </a:xfrm>
        </p:spPr>
        <p:txBody>
          <a:bodyPr/>
          <a:lstStyle/>
          <a:p>
            <a:r>
              <a:rPr lang="en-US" dirty="0">
                <a:latin typeface="Segoe UI" panose="020B0502040204020203" pitchFamily="34" charset="0"/>
              </a:rPr>
              <a:t>Publish built-in apps in Azure Virtual Desktop</a:t>
            </a:r>
          </a:p>
        </p:txBody>
      </p:sp>
      <p:sp>
        <p:nvSpPr>
          <p:cNvPr id="5" name="TextBox 4">
            <a:extLst>
              <a:ext uri="{FF2B5EF4-FFF2-40B4-BE49-F238E27FC236}">
                <a16:creationId xmlns:a16="http://schemas.microsoft.com/office/drawing/2014/main" id="{7845A634-2A61-40AD-8072-F1D7842349C1}"/>
              </a:ext>
            </a:extLst>
          </p:cNvPr>
          <p:cNvSpPr txBox="1"/>
          <p:nvPr/>
        </p:nvSpPr>
        <p:spPr>
          <a:xfrm>
            <a:off x="513353" y="1048256"/>
            <a:ext cx="7676375" cy="1823576"/>
          </a:xfrm>
          <a:prstGeom prst="rect">
            <a:avLst/>
          </a:prstGeom>
          <a:noFill/>
        </p:spPr>
        <p:txBody>
          <a:bodyPr wrap="square">
            <a:spAutoFit/>
          </a:bodyPr>
          <a:lstStyle/>
          <a:p>
            <a:pPr>
              <a:spcAft>
                <a:spcPts val="900"/>
              </a:spcAft>
            </a:pPr>
            <a:r>
              <a:rPr lang="en-US" sz="1500" dirty="0">
                <a:latin typeface="Segoe UI" panose="020B0502040204020203" pitchFamily="34" charset="0"/>
              </a:rPr>
              <a:t>To publish a built-in app:</a:t>
            </a:r>
          </a:p>
          <a:p>
            <a:pPr marL="257175" indent="-257175">
              <a:spcAft>
                <a:spcPts val="900"/>
              </a:spcAft>
              <a:buFont typeface="+mj-lt"/>
              <a:buAutoNum type="arabicPeriod"/>
            </a:pPr>
            <a:r>
              <a:rPr lang="en-US" sz="1500" dirty="0">
                <a:latin typeface="Segoe UI" panose="020B0502040204020203" pitchFamily="34" charset="0"/>
              </a:rPr>
              <a:t>Connect to one of the virtual machines in your host pool.</a:t>
            </a:r>
          </a:p>
          <a:p>
            <a:pPr marL="257175" indent="-257175">
              <a:spcAft>
                <a:spcPts val="900"/>
              </a:spcAft>
              <a:buFont typeface="+mj-lt"/>
              <a:buAutoNum type="arabicPeriod"/>
            </a:pPr>
            <a:r>
              <a:rPr lang="en-US" sz="1500" dirty="0">
                <a:latin typeface="Segoe UI" panose="020B0502040204020203" pitchFamily="34" charset="0"/>
              </a:rPr>
              <a:t>Get the </a:t>
            </a:r>
            <a:r>
              <a:rPr lang="en-US" sz="1500" b="1" dirty="0">
                <a:latin typeface="Segoe UI" panose="020B0502040204020203" pitchFamily="34" charset="0"/>
              </a:rPr>
              <a:t>PackageFamilyName</a:t>
            </a:r>
            <a:r>
              <a:rPr lang="en-US" sz="1500" dirty="0">
                <a:latin typeface="Segoe UI" panose="020B0502040204020203" pitchFamily="34" charset="0"/>
              </a:rPr>
              <a:t> of the app you want to publish by following the instructions in </a:t>
            </a:r>
            <a:r>
              <a:rPr lang="en-US" sz="1500" dirty="0">
                <a:latin typeface="Segoe UI" panose="020B0502040204020203" pitchFamily="34" charset="0"/>
                <a:hlinkClick r:id="rId3"/>
              </a:rPr>
              <a:t>this article</a:t>
            </a:r>
            <a:r>
              <a:rPr lang="en-US" sz="1500" dirty="0">
                <a:latin typeface="Segoe UI" panose="020B0502040204020203" pitchFamily="34" charset="0"/>
              </a:rPr>
              <a:t> .</a:t>
            </a:r>
          </a:p>
          <a:p>
            <a:pPr marL="257175" indent="-257175">
              <a:spcAft>
                <a:spcPts val="900"/>
              </a:spcAft>
              <a:buFont typeface="+mj-lt"/>
              <a:buAutoNum type="arabicPeriod"/>
            </a:pPr>
            <a:r>
              <a:rPr lang="en-US" sz="1500" dirty="0">
                <a:latin typeface="Segoe UI" panose="020B0502040204020203" pitchFamily="34" charset="0"/>
              </a:rPr>
              <a:t>Run the following cmdlet with &lt;PackageFamilyName&gt; replaced by the </a:t>
            </a:r>
            <a:r>
              <a:rPr lang="en-US" sz="1500" b="1" dirty="0">
                <a:latin typeface="Segoe UI" panose="020B0502040204020203" pitchFamily="34" charset="0"/>
              </a:rPr>
              <a:t>PackageFamilyName</a:t>
            </a:r>
            <a:r>
              <a:rPr lang="en-US" sz="1500" dirty="0">
                <a:latin typeface="Segoe UI" panose="020B0502040204020203" pitchFamily="34" charset="0"/>
              </a:rPr>
              <a:t> you found in the previous step:</a:t>
            </a:r>
          </a:p>
        </p:txBody>
      </p:sp>
      <p:sp>
        <p:nvSpPr>
          <p:cNvPr id="7" name="TextBox 6">
            <a:extLst>
              <a:ext uri="{FF2B5EF4-FFF2-40B4-BE49-F238E27FC236}">
                <a16:creationId xmlns:a16="http://schemas.microsoft.com/office/drawing/2014/main" id="{E21469E7-0B3F-472E-9654-0B09CFF7AFCE}"/>
              </a:ext>
            </a:extLst>
          </p:cNvPr>
          <p:cNvSpPr txBox="1"/>
          <p:nvPr/>
        </p:nvSpPr>
        <p:spPr>
          <a:xfrm>
            <a:off x="589111" y="3245085"/>
            <a:ext cx="8318315" cy="646331"/>
          </a:xfrm>
          <a:prstGeom prst="rect">
            <a:avLst/>
          </a:prstGeom>
          <a:noFill/>
        </p:spPr>
        <p:txBody>
          <a:bodyPr wrap="square">
            <a:spAutoFit/>
          </a:bodyPr>
          <a:lstStyle/>
          <a:p>
            <a:r>
              <a:rPr lang="en-US" sz="1200" dirty="0">
                <a:solidFill>
                  <a:schemeClr val="bg1"/>
                </a:solidFill>
              </a:rPr>
              <a:t>New-AzWvdApplication -Name &lt;applicationname&gt; -ResourceGroupName &lt;resourcegroupname&gt; -ApplicationGroupName &lt;appgroupname&gt; -FilePath "shell:appsFolder\&lt;PackageFamilyName&gt;!App" -CommandLineSetting &lt;Allow|Require|DoNotAllow&gt; -IconIndex 0 -IconPath &lt;iconpath&gt; -ShowInPortal:$true</a:t>
            </a:r>
          </a:p>
        </p:txBody>
      </p:sp>
      <p:sp>
        <p:nvSpPr>
          <p:cNvPr id="11" name="TextBox 10">
            <a:extLst>
              <a:ext uri="{FF2B5EF4-FFF2-40B4-BE49-F238E27FC236}">
                <a16:creationId xmlns:a16="http://schemas.microsoft.com/office/drawing/2014/main" id="{D005841E-F2D8-4C0F-B536-930BEAD0FD8F}"/>
              </a:ext>
            </a:extLst>
          </p:cNvPr>
          <p:cNvSpPr txBox="1"/>
          <p:nvPr/>
        </p:nvSpPr>
        <p:spPr>
          <a:xfrm>
            <a:off x="529302" y="4262187"/>
            <a:ext cx="8453881" cy="923330"/>
          </a:xfrm>
          <a:prstGeom prst="rect">
            <a:avLst/>
          </a:prstGeom>
          <a:noFill/>
        </p:spPr>
        <p:txBody>
          <a:bodyPr wrap="square">
            <a:spAutoFit/>
          </a:bodyPr>
          <a:lstStyle/>
          <a:p>
            <a:pPr algn="l"/>
            <a:r>
              <a:rPr lang="en-US" sz="1350" dirty="0">
                <a:latin typeface="Segoe UI" panose="020B0502040204020203" pitchFamily="34" charset="0"/>
              </a:rPr>
              <a:t>Azure Virtual Desktop only supports publishing apps with install locations that begin with </a:t>
            </a:r>
            <a:r>
              <a:rPr lang="en-US" sz="1350" i="1" dirty="0">
                <a:latin typeface="Segoe UI" panose="020B0502040204020203" pitchFamily="34" charset="0"/>
              </a:rPr>
              <a:t>C:\Program Files\WindowsApps</a:t>
            </a:r>
            <a:r>
              <a:rPr lang="en-US" sz="1350" dirty="0">
                <a:latin typeface="Segoe UI" panose="020B0502040204020203" pitchFamily="34" charset="0"/>
              </a:rPr>
              <a:t>.</a:t>
            </a:r>
          </a:p>
          <a:p>
            <a:br>
              <a:rPr lang="en-US" sz="1350" dirty="0"/>
            </a:br>
            <a:endParaRPr lang="en-US" sz="1350" dirty="0"/>
          </a:p>
        </p:txBody>
      </p:sp>
    </p:spTree>
    <p:extLst>
      <p:ext uri="{BB962C8B-B14F-4D97-AF65-F5344CB8AC3E}">
        <p14:creationId xmlns:p14="http://schemas.microsoft.com/office/powerpoint/2010/main" val="370060597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3982" y="330371"/>
            <a:ext cx="8505951" cy="510147"/>
          </a:xfrm>
        </p:spPr>
        <p:txBody>
          <a:bodyPr/>
          <a:lstStyle/>
          <a:p>
            <a:r>
              <a:rPr lang="en-US" dirty="0">
                <a:latin typeface="+mn-lt"/>
              </a:rPr>
              <a:t>Disaster recovery for Azure Virtual Desktop</a:t>
            </a:r>
          </a:p>
        </p:txBody>
      </p:sp>
      <p:sp>
        <p:nvSpPr>
          <p:cNvPr id="17" name="Content Placeholder 16">
            <a:extLst>
              <a:ext uri="{FF2B5EF4-FFF2-40B4-BE49-F238E27FC236}">
                <a16:creationId xmlns:a16="http://schemas.microsoft.com/office/drawing/2014/main" id="{951C1E9D-8A41-4534-89E1-64CF551665A1}"/>
              </a:ext>
            </a:extLst>
          </p:cNvPr>
          <p:cNvSpPr>
            <a:spLocks noGrp="1"/>
          </p:cNvSpPr>
          <p:nvPr>
            <p:ph sz="quarter" idx="10"/>
          </p:nvPr>
        </p:nvSpPr>
        <p:spPr>
          <a:xfrm>
            <a:off x="314325" y="955513"/>
            <a:ext cx="8741845" cy="966931"/>
          </a:xfrm>
        </p:spPr>
        <p:txBody>
          <a:bodyPr/>
          <a:lstStyle/>
          <a:p>
            <a:pPr marL="257175" indent="-257175">
              <a:buFont typeface="Arial" panose="020B0604020202020204" pitchFamily="34" charset="0"/>
              <a:buChar char="•"/>
            </a:pPr>
            <a:r>
              <a:rPr lang="en-US" sz="1500" dirty="0">
                <a:solidFill>
                  <a:schemeClr val="tx1"/>
                </a:solidFill>
                <a:latin typeface="+mn-lt"/>
              </a:rPr>
              <a:t>The Azure Virtual Desktop service offers BCDR to preserve customer metadata during outages. </a:t>
            </a:r>
          </a:p>
          <a:p>
            <a:pPr marL="257175" indent="-257175">
              <a:buFont typeface="Arial" panose="020B0604020202020204" pitchFamily="34" charset="0"/>
              <a:buChar char="•"/>
            </a:pPr>
            <a:r>
              <a:rPr lang="en-US" sz="1500" dirty="0">
                <a:solidFill>
                  <a:schemeClr val="tx1"/>
                </a:solidFill>
                <a:latin typeface="+mn-lt"/>
              </a:rPr>
              <a:t>When an outage occurs in an Azure region, the service infrastructure components will failover to a secondary location and continue functioning as expected.</a:t>
            </a:r>
          </a:p>
        </p:txBody>
      </p:sp>
      <p:pic>
        <p:nvPicPr>
          <p:cNvPr id="4" name="Picture 3">
            <a:extLst>
              <a:ext uri="{FF2B5EF4-FFF2-40B4-BE49-F238E27FC236}">
                <a16:creationId xmlns:a16="http://schemas.microsoft.com/office/drawing/2014/main" id="{8B929471-C1A3-4131-B7A8-54C8F852A22A}"/>
              </a:ext>
            </a:extLst>
          </p:cNvPr>
          <p:cNvPicPr>
            <a:picLocks noChangeAspect="1"/>
          </p:cNvPicPr>
          <p:nvPr/>
        </p:nvPicPr>
        <p:blipFill>
          <a:blip r:embed="rId3"/>
          <a:stretch>
            <a:fillRect/>
          </a:stretch>
        </p:blipFill>
        <p:spPr>
          <a:xfrm>
            <a:off x="480389" y="1882690"/>
            <a:ext cx="7497421" cy="1489483"/>
          </a:xfrm>
          <a:prstGeom prst="rect">
            <a:avLst/>
          </a:prstGeom>
        </p:spPr>
      </p:pic>
      <p:sp>
        <p:nvSpPr>
          <p:cNvPr id="10" name="TextBox 9">
            <a:extLst>
              <a:ext uri="{FF2B5EF4-FFF2-40B4-BE49-F238E27FC236}">
                <a16:creationId xmlns:a16="http://schemas.microsoft.com/office/drawing/2014/main" id="{88A056A8-04E1-4C02-8A27-390D51CDC1C4}"/>
              </a:ext>
            </a:extLst>
          </p:cNvPr>
          <p:cNvSpPr txBox="1"/>
          <p:nvPr/>
        </p:nvSpPr>
        <p:spPr>
          <a:xfrm>
            <a:off x="313982" y="3576282"/>
            <a:ext cx="7623486" cy="1246495"/>
          </a:xfrm>
          <a:prstGeom prst="rect">
            <a:avLst/>
          </a:prstGeom>
          <a:noFill/>
        </p:spPr>
        <p:txBody>
          <a:bodyPr wrap="square">
            <a:spAutoFit/>
          </a:bodyPr>
          <a:lstStyle/>
          <a:p>
            <a:pPr marL="214313" indent="-214313">
              <a:buFont typeface="Arial" panose="020B0604020202020204" pitchFamily="34" charset="0"/>
              <a:buChar char="•"/>
            </a:pPr>
            <a:r>
              <a:rPr lang="en-US" sz="1500" dirty="0"/>
              <a:t>For users can connect during an Azure region outage, you may need to replicate personal VMs to a different Azure region (the secondary location). </a:t>
            </a:r>
          </a:p>
          <a:p>
            <a:pPr marL="214313" indent="-214313">
              <a:buFont typeface="Arial" panose="020B0604020202020204" pitchFamily="34" charset="0"/>
              <a:buChar char="•"/>
            </a:pPr>
            <a:r>
              <a:rPr lang="en-US" sz="1500" dirty="0"/>
              <a:t>During outages, the primary region fails over to the replicated VMs in the secondary location. </a:t>
            </a:r>
          </a:p>
          <a:p>
            <a:pPr marL="214313" indent="-214313">
              <a:buFont typeface="Arial" panose="020B0604020202020204" pitchFamily="34" charset="0"/>
              <a:buChar char="•"/>
            </a:pPr>
            <a:r>
              <a:rPr lang="en-US" sz="1500" dirty="0"/>
              <a:t>Users can continue to access apps from the secondary location without interruption. </a:t>
            </a:r>
          </a:p>
        </p:txBody>
      </p:sp>
    </p:spTree>
    <p:extLst>
      <p:ext uri="{BB962C8B-B14F-4D97-AF65-F5344CB8AC3E}">
        <p14:creationId xmlns:p14="http://schemas.microsoft.com/office/powerpoint/2010/main" val="99797047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428826" y="341887"/>
            <a:ext cx="8505825" cy="510779"/>
          </a:xfrm>
        </p:spPr>
        <p:txBody>
          <a:bodyPr/>
          <a:lstStyle/>
          <a:p>
            <a:r>
              <a:rPr lang="en-US" dirty="0">
                <a:latin typeface="Segoe UI" panose="020B0502040204020203" pitchFamily="34" charset="0"/>
              </a:rPr>
              <a:t>VM replication</a:t>
            </a:r>
          </a:p>
        </p:txBody>
      </p:sp>
      <p:sp>
        <p:nvSpPr>
          <p:cNvPr id="11" name="TextBox 10">
            <a:extLst>
              <a:ext uri="{FF2B5EF4-FFF2-40B4-BE49-F238E27FC236}">
                <a16:creationId xmlns:a16="http://schemas.microsoft.com/office/drawing/2014/main" id="{4602D44A-43BD-479C-98BE-27ED45DC9E81}"/>
              </a:ext>
            </a:extLst>
          </p:cNvPr>
          <p:cNvSpPr txBox="1"/>
          <p:nvPr/>
        </p:nvSpPr>
        <p:spPr>
          <a:xfrm>
            <a:off x="382375" y="1735448"/>
            <a:ext cx="7504325" cy="2292935"/>
          </a:xfrm>
          <a:prstGeom prst="rect">
            <a:avLst/>
          </a:prstGeom>
          <a:noFill/>
        </p:spPr>
        <p:txBody>
          <a:bodyPr wrap="square">
            <a:spAutoFit/>
          </a:bodyPr>
          <a:lstStyle/>
          <a:p>
            <a:pPr marL="214313" indent="-214313">
              <a:spcAft>
                <a:spcPts val="1350"/>
              </a:spcAft>
              <a:buFont typeface="Arial" panose="020B0604020202020204" pitchFamily="34" charset="0"/>
              <a:buChar char="•"/>
            </a:pPr>
            <a:r>
              <a:rPr lang="en-US" sz="1350" dirty="0">
                <a:cs typeface="Segoe UI" panose="020B0502040204020203" pitchFamily="34" charset="0"/>
              </a:rPr>
              <a:t>You can configure all VMs for both pooled and personal host pools with Azure Site Recovery. You'll only need to set up one host pool and its related app groups and workspaces.</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new host pool in the failover region while keeping all resources in your failover location turned off.</a:t>
            </a:r>
          </a:p>
          <a:p>
            <a:pPr marL="214313" indent="-214313">
              <a:spcAft>
                <a:spcPts val="1350"/>
              </a:spcAft>
              <a:buFont typeface="Arial" panose="020B0604020202020204" pitchFamily="34" charset="0"/>
              <a:buChar char="•"/>
            </a:pPr>
            <a:r>
              <a:rPr lang="en-US" sz="1350" dirty="0">
                <a:cs typeface="Segoe UI" panose="020B0502040204020203" pitchFamily="34" charset="0"/>
              </a:rPr>
              <a:t>You need to set up new app groups and workspaces in the failover region, then use an Azure Site Recovery plan to turn host pools on.</a:t>
            </a:r>
          </a:p>
          <a:p>
            <a:pPr marL="214313" indent="-214313">
              <a:spcAft>
                <a:spcPts val="1350"/>
              </a:spcAft>
              <a:buFont typeface="Arial" panose="020B0604020202020204" pitchFamily="34" charset="0"/>
              <a:buChar char="•"/>
            </a:pPr>
            <a:r>
              <a:rPr lang="en-US" sz="1350" dirty="0">
                <a:cs typeface="Segoe UI" panose="020B0502040204020203" pitchFamily="34" charset="0"/>
              </a:rPr>
              <a:t>You can create a host pool that's populated by VMs built in both the primary and failover regions while keeping the VMs in the failover region turned off.</a:t>
            </a:r>
          </a:p>
        </p:txBody>
      </p:sp>
      <p:sp>
        <p:nvSpPr>
          <p:cNvPr id="6" name="TextBox 5">
            <a:extLst>
              <a:ext uri="{FF2B5EF4-FFF2-40B4-BE49-F238E27FC236}">
                <a16:creationId xmlns:a16="http://schemas.microsoft.com/office/drawing/2014/main" id="{CA9C89C1-A9E2-4794-BE1D-2CA70C9C84E8}"/>
              </a:ext>
            </a:extLst>
          </p:cNvPr>
          <p:cNvSpPr txBox="1"/>
          <p:nvPr/>
        </p:nvSpPr>
        <p:spPr>
          <a:xfrm>
            <a:off x="382374" y="810088"/>
            <a:ext cx="7313024" cy="784830"/>
          </a:xfrm>
          <a:prstGeom prst="rect">
            <a:avLst/>
          </a:prstGeom>
          <a:noFill/>
        </p:spPr>
        <p:txBody>
          <a:bodyPr wrap="square">
            <a:spAutoFit/>
          </a:bodyPr>
          <a:lstStyle/>
          <a:p>
            <a:r>
              <a:rPr lang="en-US" sz="1500" dirty="0">
                <a:latin typeface="Segoe UI VSS (Regular)"/>
              </a:rPr>
              <a:t>First, you'll need to replicate your VMs to the secondary location. </a:t>
            </a:r>
          </a:p>
          <a:p>
            <a:endParaRPr lang="en-US" sz="1500" dirty="0">
              <a:latin typeface="Segoe UI VSS (Regular)"/>
            </a:endParaRPr>
          </a:p>
          <a:p>
            <a:r>
              <a:rPr lang="en-US" sz="1500" dirty="0">
                <a:latin typeface="Segoe UI VSS (Regular)"/>
              </a:rPr>
              <a:t>Options depend on how your VMs are configured:</a:t>
            </a:r>
            <a:endParaRPr lang="en-US" sz="1500" dirty="0"/>
          </a:p>
        </p:txBody>
      </p:sp>
      <p:pic>
        <p:nvPicPr>
          <p:cNvPr id="5" name="Picture 4">
            <a:extLst>
              <a:ext uri="{FF2B5EF4-FFF2-40B4-BE49-F238E27FC236}">
                <a16:creationId xmlns:a16="http://schemas.microsoft.com/office/drawing/2014/main" id="{8729FE74-A1AA-46F8-81A2-BD0B9F0BD82E}"/>
              </a:ext>
            </a:extLst>
          </p:cNvPr>
          <p:cNvPicPr>
            <a:picLocks noChangeAspect="1"/>
          </p:cNvPicPr>
          <p:nvPr/>
        </p:nvPicPr>
        <p:blipFill>
          <a:blip r:embed="rId3"/>
          <a:stretch>
            <a:fillRect/>
          </a:stretch>
        </p:blipFill>
        <p:spPr>
          <a:xfrm>
            <a:off x="8013121" y="4404093"/>
            <a:ext cx="716336" cy="510779"/>
          </a:xfrm>
          <a:prstGeom prst="rect">
            <a:avLst/>
          </a:prstGeom>
        </p:spPr>
      </p:pic>
    </p:spTree>
    <p:extLst>
      <p:ext uri="{BB962C8B-B14F-4D97-AF65-F5344CB8AC3E}">
        <p14:creationId xmlns:p14="http://schemas.microsoft.com/office/powerpoint/2010/main" val="19563519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5356" y="408002"/>
            <a:ext cx="3759681" cy="510147"/>
          </a:xfrm>
        </p:spPr>
        <p:txBody>
          <a:bodyPr/>
          <a:lstStyle/>
          <a:p>
            <a:r>
              <a:rPr lang="en-US" dirty="0" err="1">
                <a:latin typeface="Segoe UI" panose="020B0502040204020203" pitchFamily="34" charset="0"/>
              </a:rPr>
              <a:t>FSLogix</a:t>
            </a:r>
            <a:r>
              <a:rPr lang="en-US" dirty="0">
                <a:latin typeface="Segoe UI" panose="020B0502040204020203" pitchFamily="34" charset="0"/>
              </a:rPr>
              <a:t> configuration</a:t>
            </a:r>
          </a:p>
        </p:txBody>
      </p:sp>
      <p:sp>
        <p:nvSpPr>
          <p:cNvPr id="6" name="TextBox 5">
            <a:extLst>
              <a:ext uri="{FF2B5EF4-FFF2-40B4-BE49-F238E27FC236}">
                <a16:creationId xmlns:a16="http://schemas.microsoft.com/office/drawing/2014/main" id="{C7EFE102-64FA-460D-A5BC-03A5EFC8C06D}"/>
              </a:ext>
            </a:extLst>
          </p:cNvPr>
          <p:cNvSpPr txBox="1"/>
          <p:nvPr/>
        </p:nvSpPr>
        <p:spPr>
          <a:xfrm>
            <a:off x="337072" y="918149"/>
            <a:ext cx="7473830" cy="553998"/>
          </a:xfrm>
          <a:prstGeom prst="rect">
            <a:avLst/>
          </a:prstGeom>
          <a:noFill/>
        </p:spPr>
        <p:txBody>
          <a:bodyPr wrap="square">
            <a:spAutoFit/>
          </a:bodyPr>
          <a:lstStyle/>
          <a:p>
            <a:r>
              <a:rPr lang="en-US" sz="1500" dirty="0"/>
              <a:t>The </a:t>
            </a:r>
            <a:r>
              <a:rPr lang="en-US" sz="1500" dirty="0" err="1"/>
              <a:t>FSLogix</a:t>
            </a:r>
            <a:r>
              <a:rPr lang="en-US" sz="1500" dirty="0"/>
              <a:t> agent can support multiple profile locations if you configure the registry entries for </a:t>
            </a:r>
            <a:r>
              <a:rPr lang="en-US" sz="1500" dirty="0" err="1"/>
              <a:t>FSLogix</a:t>
            </a:r>
            <a:r>
              <a:rPr lang="en-US" sz="1500" dirty="0"/>
              <a:t>.</a:t>
            </a:r>
          </a:p>
        </p:txBody>
      </p:sp>
      <p:pic>
        <p:nvPicPr>
          <p:cNvPr id="5" name="Picture 4">
            <a:extLst>
              <a:ext uri="{FF2B5EF4-FFF2-40B4-BE49-F238E27FC236}">
                <a16:creationId xmlns:a16="http://schemas.microsoft.com/office/drawing/2014/main" id="{B8CC3E34-387E-4690-B1D9-46933E6693CC}"/>
              </a:ext>
            </a:extLst>
          </p:cNvPr>
          <p:cNvPicPr>
            <a:picLocks noChangeAspect="1"/>
          </p:cNvPicPr>
          <p:nvPr/>
        </p:nvPicPr>
        <p:blipFill>
          <a:blip r:embed="rId3"/>
          <a:stretch>
            <a:fillRect/>
          </a:stretch>
        </p:blipFill>
        <p:spPr>
          <a:xfrm>
            <a:off x="505326" y="1530277"/>
            <a:ext cx="5357662" cy="2082946"/>
          </a:xfrm>
          <a:prstGeom prst="rect">
            <a:avLst/>
          </a:prstGeom>
        </p:spPr>
      </p:pic>
      <p:pic>
        <p:nvPicPr>
          <p:cNvPr id="8" name="Picture 7">
            <a:extLst>
              <a:ext uri="{FF2B5EF4-FFF2-40B4-BE49-F238E27FC236}">
                <a16:creationId xmlns:a16="http://schemas.microsoft.com/office/drawing/2014/main" id="{A26AB96C-09F9-4FE4-963B-1DC16912D7ED}"/>
              </a:ext>
            </a:extLst>
          </p:cNvPr>
          <p:cNvPicPr>
            <a:picLocks noChangeAspect="1"/>
          </p:cNvPicPr>
          <p:nvPr/>
        </p:nvPicPr>
        <p:blipFill>
          <a:blip r:embed="rId4"/>
          <a:stretch>
            <a:fillRect/>
          </a:stretch>
        </p:blipFill>
        <p:spPr>
          <a:xfrm>
            <a:off x="5761540" y="2315478"/>
            <a:ext cx="2517797" cy="2320892"/>
          </a:xfrm>
          <a:prstGeom prst="rect">
            <a:avLst/>
          </a:prstGeom>
        </p:spPr>
      </p:pic>
    </p:spTree>
    <p:extLst>
      <p:ext uri="{BB962C8B-B14F-4D97-AF65-F5344CB8AC3E}">
        <p14:creationId xmlns:p14="http://schemas.microsoft.com/office/powerpoint/2010/main" val="5159580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31312" y="783091"/>
            <a:ext cx="4634553" cy="4187080"/>
          </a:xfrm>
          <a:prstGeom prst="rect">
            <a:avLst/>
          </a:prstGeom>
        </p:spPr>
      </p:pic>
    </p:spTree>
    <p:extLst>
      <p:ext uri="{BB962C8B-B14F-4D97-AF65-F5344CB8AC3E}">
        <p14:creationId xmlns:p14="http://schemas.microsoft.com/office/powerpoint/2010/main" val="245214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Virtual Desktop Specialty</a:t>
            </a:r>
          </a:p>
        </p:txBody>
      </p:sp>
      <p:sp>
        <p:nvSpPr>
          <p:cNvPr id="5" name="Rectangle: Rounded Corners 4">
            <a:extLst>
              <a:ext uri="{FF2B5EF4-FFF2-40B4-BE49-F238E27FC236}">
                <a16:creationId xmlns:a16="http://schemas.microsoft.com/office/drawing/2014/main" id="{621A721F-E53C-AD8E-107D-58E3F9036C78}"/>
              </a:ext>
            </a:extLst>
          </p:cNvPr>
          <p:cNvSpPr/>
          <p:nvPr/>
        </p:nvSpPr>
        <p:spPr>
          <a:xfrm>
            <a:off x="1959428" y="3873137"/>
            <a:ext cx="5225143" cy="52251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One-year validity</a:t>
            </a:r>
          </a:p>
        </p:txBody>
      </p:sp>
      <p:sp>
        <p:nvSpPr>
          <p:cNvPr id="3" name="Rectangle: Rounded Corners 2">
            <a:extLst>
              <a:ext uri="{FF2B5EF4-FFF2-40B4-BE49-F238E27FC236}">
                <a16:creationId xmlns:a16="http://schemas.microsoft.com/office/drawing/2014/main" id="{1991EEF6-9D82-A0D8-BAC0-A0D554000B3D}"/>
              </a:ext>
            </a:extLst>
          </p:cNvPr>
          <p:cNvSpPr/>
          <p:nvPr/>
        </p:nvSpPr>
        <p:spPr>
          <a:xfrm>
            <a:off x="3574972" y="1142969"/>
            <a:ext cx="1994053" cy="39660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AZ-140</a:t>
            </a:r>
          </a:p>
        </p:txBody>
      </p:sp>
      <p:pic>
        <p:nvPicPr>
          <p:cNvPr id="8" name="Picture 7">
            <a:extLst>
              <a:ext uri="{FF2B5EF4-FFF2-40B4-BE49-F238E27FC236}">
                <a16:creationId xmlns:a16="http://schemas.microsoft.com/office/drawing/2014/main" id="{FB6E9D80-E64C-46A9-72FD-F5F71D1200E7}"/>
              </a:ext>
            </a:extLst>
          </p:cNvPr>
          <p:cNvPicPr>
            <a:picLocks noChangeAspect="1"/>
          </p:cNvPicPr>
          <p:nvPr/>
        </p:nvPicPr>
        <p:blipFill>
          <a:blip r:embed="rId3"/>
          <a:stretch>
            <a:fillRect/>
          </a:stretch>
        </p:blipFill>
        <p:spPr>
          <a:xfrm>
            <a:off x="848847" y="1889810"/>
            <a:ext cx="7446306" cy="1563090"/>
          </a:xfrm>
          <a:prstGeom prst="rect">
            <a:avLst/>
          </a:prstGeom>
        </p:spPr>
      </p:pic>
    </p:spTree>
    <p:extLst>
      <p:ext uri="{BB962C8B-B14F-4D97-AF65-F5344CB8AC3E}">
        <p14:creationId xmlns:p14="http://schemas.microsoft.com/office/powerpoint/2010/main" val="10167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3928887040"/>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08177" y="1262918"/>
            <a:ext cx="2133545" cy="2617663"/>
          </a:xfrm>
          <a:prstGeom prst="rect">
            <a:avLst/>
          </a:prstGeom>
        </p:spPr>
      </p:pic>
      <p:pic>
        <p:nvPicPr>
          <p:cNvPr id="3" name="Picture 2">
            <a:extLst>
              <a:ext uri="{FF2B5EF4-FFF2-40B4-BE49-F238E27FC236}">
                <a16:creationId xmlns:a16="http://schemas.microsoft.com/office/drawing/2014/main" id="{63DB776D-2A9D-D3C1-C397-2332A4ECF2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79" y="2033366"/>
            <a:ext cx="1076768" cy="107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Plan and implement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4325585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CE20D1-D439-45A2-8519-B47A6D87B9D7}"/>
              </a:ext>
            </a:extLst>
          </p:cNvPr>
          <p:cNvSpPr txBox="1"/>
          <p:nvPr/>
        </p:nvSpPr>
        <p:spPr>
          <a:xfrm>
            <a:off x="192637" y="232410"/>
            <a:ext cx="8929847" cy="346249"/>
          </a:xfrm>
          <a:prstGeom prst="rect">
            <a:avLst/>
          </a:prstGeom>
          <a:noFill/>
        </p:spPr>
        <p:txBody>
          <a:bodyPr wrap="square">
            <a:spAutoFit/>
          </a:bodyPr>
          <a:lstStyle/>
          <a:p>
            <a:pPr defTabSz="685800">
              <a:spcAft>
                <a:spcPts val="1350"/>
              </a:spcAft>
              <a:defRPr/>
            </a:pPr>
            <a:r>
              <a:rPr lang="en-US" sz="1650" dirty="0">
                <a:solidFill>
                  <a:srgbClr val="0078D4">
                    <a:lumMod val="50000"/>
                  </a:srgbClr>
                </a:solidFill>
                <a:latin typeface="Segoe UI Semibold"/>
              </a:rPr>
              <a:t>Azure Virtual Desktop is a desktop and application virtualization service that runs in Azure.</a:t>
            </a:r>
            <a:endParaRPr lang="en-US" sz="1650" dirty="0">
              <a:solidFill>
                <a:srgbClr val="000000"/>
              </a:solidFill>
              <a:latin typeface="Segoe UI" panose="020B0502040204020203" pitchFamily="34" charset="0"/>
            </a:endParaRPr>
          </a:p>
        </p:txBody>
      </p:sp>
      <p:sp>
        <p:nvSpPr>
          <p:cNvPr id="9" name="TextBox 8">
            <a:extLst>
              <a:ext uri="{FF2B5EF4-FFF2-40B4-BE49-F238E27FC236}">
                <a16:creationId xmlns:a16="http://schemas.microsoft.com/office/drawing/2014/main" id="{AAF6ADBD-1591-4890-8311-22BFE4B1353D}"/>
              </a:ext>
            </a:extLst>
          </p:cNvPr>
          <p:cNvSpPr txBox="1"/>
          <p:nvPr/>
        </p:nvSpPr>
        <p:spPr>
          <a:xfrm>
            <a:off x="332074" y="3273619"/>
            <a:ext cx="8479852" cy="1903085"/>
          </a:xfrm>
          <a:prstGeom prst="rect">
            <a:avLst/>
          </a:prstGeom>
          <a:noFill/>
        </p:spPr>
        <p:txBody>
          <a:bodyPr wrap="square">
            <a:spAutoFit/>
          </a:bodyPr>
          <a:lstStyle/>
          <a:p>
            <a:pPr defTabSz="685800">
              <a:spcAft>
                <a:spcPts val="675"/>
              </a:spcAft>
              <a:defRPr/>
            </a:pPr>
            <a:r>
              <a:rPr lang="en-US" sz="1500" dirty="0">
                <a:solidFill>
                  <a:srgbClr val="000000"/>
                </a:solidFill>
                <a:latin typeface="Segoe UI"/>
              </a:rPr>
              <a:t>Common use cases: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Security and regulation applications</a:t>
            </a:r>
            <a:r>
              <a:rPr lang="en-US" sz="1500" dirty="0">
                <a:solidFill>
                  <a:srgbClr val="000000"/>
                </a:solidFill>
                <a:latin typeface="Segoe UI"/>
              </a:rPr>
              <a:t>: financial services, healthcare, and government.</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Elastic workforce</a:t>
            </a:r>
            <a:r>
              <a:rPr lang="en-US" sz="1500" dirty="0">
                <a:solidFill>
                  <a:srgbClr val="000000"/>
                </a:solidFill>
                <a:latin typeface="Segoe UI"/>
              </a:rPr>
              <a:t>: remote workers, contractors, and partner access.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Employees</a:t>
            </a:r>
            <a:r>
              <a:rPr lang="en-US" sz="1500" dirty="0">
                <a:solidFill>
                  <a:srgbClr val="000000"/>
                </a:solidFill>
                <a:latin typeface="Segoe UI"/>
              </a:rPr>
              <a:t>: </a:t>
            </a:r>
            <a:r>
              <a:rPr lang="en-US" sz="1500" i="1" dirty="0">
                <a:solidFill>
                  <a:srgbClr val="000000"/>
                </a:solidFill>
                <a:latin typeface="Segoe UI"/>
              </a:rPr>
              <a:t>bring your own device</a:t>
            </a:r>
            <a:r>
              <a:rPr lang="en-US" sz="1500" dirty="0">
                <a:solidFill>
                  <a:srgbClr val="000000"/>
                </a:solidFill>
                <a:latin typeface="Segoe UI"/>
              </a:rPr>
              <a:t> (BYOD), mobile users, call centers, and branch workers.</a:t>
            </a:r>
          </a:p>
          <a:p>
            <a:pPr marL="214313" indent="-214313" defTabSz="685800">
              <a:spcAft>
                <a:spcPts val="675"/>
              </a:spcAft>
              <a:buFont typeface="Arial" panose="020B0604020202020204" pitchFamily="34" charset="0"/>
              <a:buChar char="•"/>
              <a:defRPr/>
            </a:pPr>
            <a:r>
              <a:rPr lang="en-US" sz="1500" dirty="0">
                <a:solidFill>
                  <a:srgbClr val="000000"/>
                </a:solidFill>
                <a:latin typeface="Segoe UI Semibold"/>
              </a:rPr>
              <a:t>Specialized workloads</a:t>
            </a:r>
            <a:r>
              <a:rPr lang="en-US" sz="1500" dirty="0">
                <a:solidFill>
                  <a:srgbClr val="000000"/>
                </a:solidFill>
                <a:latin typeface="Segoe UI"/>
              </a:rPr>
              <a:t>: design and engineering, legacy apps, and software development test.</a:t>
            </a:r>
          </a:p>
          <a:p>
            <a:pPr defTabSz="685800">
              <a:defRPr/>
            </a:pPr>
            <a:endParaRPr lang="en-US" sz="1350" dirty="0">
              <a:solidFill>
                <a:srgbClr val="000000"/>
              </a:solidFill>
              <a:latin typeface="Segoe UI"/>
            </a:endParaRPr>
          </a:p>
        </p:txBody>
      </p:sp>
      <p:pic>
        <p:nvPicPr>
          <p:cNvPr id="3" name="Picture 2">
            <a:extLst>
              <a:ext uri="{FF2B5EF4-FFF2-40B4-BE49-F238E27FC236}">
                <a16:creationId xmlns:a16="http://schemas.microsoft.com/office/drawing/2014/main" id="{29C2CAB3-6D6D-4DF9-AC2B-AA2CB5CA855F}"/>
              </a:ext>
            </a:extLst>
          </p:cNvPr>
          <p:cNvPicPr>
            <a:picLocks noChangeAspect="1"/>
          </p:cNvPicPr>
          <p:nvPr/>
        </p:nvPicPr>
        <p:blipFill>
          <a:blip r:embed="rId3"/>
          <a:stretch>
            <a:fillRect/>
          </a:stretch>
        </p:blipFill>
        <p:spPr>
          <a:xfrm>
            <a:off x="1131352" y="563219"/>
            <a:ext cx="5818380" cy="2654708"/>
          </a:xfrm>
          <a:prstGeom prst="rect">
            <a:avLst/>
          </a:prstGeom>
        </p:spPr>
      </p:pic>
    </p:spTree>
    <p:extLst>
      <p:ext uri="{BB962C8B-B14F-4D97-AF65-F5344CB8AC3E}">
        <p14:creationId xmlns:p14="http://schemas.microsoft.com/office/powerpoint/2010/main" val="29750648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2" y="0"/>
            <a:ext cx="4772168" cy="5143500"/>
          </a:xfrm>
        </p:spPr>
        <p:txBody>
          <a:bodyPr anchor="ctr"/>
          <a:lstStyle/>
          <a:p>
            <a:r>
              <a:rPr lang="en-US" dirty="0"/>
              <a:t>Senior Content Developer w/ Microsoft</a:t>
            </a:r>
          </a:p>
          <a:p>
            <a:r>
              <a:rPr lang="en-US" dirty="0"/>
              <a:t>Based in Nashville, TN, US</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pic>
        <p:nvPicPr>
          <p:cNvPr id="7" name="Picture 6">
            <a:extLst>
              <a:ext uri="{FF2B5EF4-FFF2-40B4-BE49-F238E27FC236}">
                <a16:creationId xmlns:a16="http://schemas.microsoft.com/office/drawing/2014/main" id="{4F57C063-601B-414D-88C6-C0ABDDEE7D78}"/>
              </a:ext>
            </a:extLst>
          </p:cNvPr>
          <p:cNvPicPr>
            <a:picLocks noChangeAspect="1"/>
          </p:cNvPicPr>
          <p:nvPr/>
        </p:nvPicPr>
        <p:blipFill>
          <a:blip r:embed="rId3"/>
          <a:stretch>
            <a:fillRect/>
          </a:stretch>
        </p:blipFill>
        <p:spPr>
          <a:xfrm>
            <a:off x="-50467" y="2026430"/>
            <a:ext cx="1189087" cy="1189087"/>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34840" y="299196"/>
            <a:ext cx="8479852" cy="301727"/>
          </a:xfrm>
        </p:spPr>
        <p:txBody>
          <a:bodyPr/>
          <a:lstStyle/>
          <a:p>
            <a:r>
              <a:rPr lang="en-US" sz="3200" dirty="0">
                <a:latin typeface="+mn-lt"/>
                <a:cs typeface="Segoe UI Light" panose="020B0502040204020203" pitchFamily="34" charset="0"/>
              </a:rPr>
              <a:t>Azure Virtual Desktop for the enterprise</a:t>
            </a:r>
          </a:p>
        </p:txBody>
      </p:sp>
      <p:pic>
        <p:nvPicPr>
          <p:cNvPr id="3" name="Picture 2">
            <a:extLst>
              <a:ext uri="{FF2B5EF4-FFF2-40B4-BE49-F238E27FC236}">
                <a16:creationId xmlns:a16="http://schemas.microsoft.com/office/drawing/2014/main" id="{8270FA90-D9CC-467D-B398-C3727F6B28EF}"/>
              </a:ext>
            </a:extLst>
          </p:cNvPr>
          <p:cNvPicPr>
            <a:picLocks noChangeAspect="1"/>
          </p:cNvPicPr>
          <p:nvPr/>
        </p:nvPicPr>
        <p:blipFill>
          <a:blip r:embed="rId3"/>
          <a:stretch>
            <a:fillRect/>
          </a:stretch>
        </p:blipFill>
        <p:spPr>
          <a:xfrm>
            <a:off x="170329" y="898167"/>
            <a:ext cx="8937812" cy="3747378"/>
          </a:xfrm>
          <a:prstGeom prst="rect">
            <a:avLst/>
          </a:prstGeom>
        </p:spPr>
      </p:pic>
    </p:spTree>
    <p:extLst>
      <p:ext uri="{BB962C8B-B14F-4D97-AF65-F5344CB8AC3E}">
        <p14:creationId xmlns:p14="http://schemas.microsoft.com/office/powerpoint/2010/main" val="41034238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252390"/>
            <a:ext cx="8505951" cy="510147"/>
          </a:xfrm>
        </p:spPr>
        <p:txBody>
          <a:bodyPr/>
          <a:lstStyle/>
          <a:p>
            <a:r>
              <a:rPr lang="en-US" sz="2353" dirty="0">
                <a:latin typeface="+mn-lt"/>
                <a:cs typeface="Segoe UI Light" panose="020B0502040204020203" pitchFamily="34" charset="0"/>
              </a:rPr>
              <a:t>Azure Virtual Desktop components </a:t>
            </a:r>
            <a:r>
              <a:rPr lang="en-US" sz="2400" dirty="0">
                <a:latin typeface="+mn-lt"/>
                <a:cs typeface="Segoe UI Light" panose="020B0502040204020203" pitchFamily="34" charset="0"/>
              </a:rPr>
              <a:t>(Azure managed)</a:t>
            </a:r>
            <a:endParaRPr lang="en-US" dirty="0">
              <a:latin typeface="+mn-lt"/>
              <a:cs typeface="Segoe UI Light" panose="020B0502040204020203" pitchFamily="34" charset="0"/>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0" y="873848"/>
            <a:ext cx="2543466" cy="4216539"/>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Web Access:</a:t>
            </a:r>
            <a:r>
              <a:rPr lang="en-US" sz="1350" dirty="0">
                <a:latin typeface="Segoe UI" panose="020B0502040204020203" pitchFamily="34" charset="0"/>
                <a:cs typeface="Segoe UI" panose="020B0502040204020203" pitchFamily="34" charset="0"/>
              </a:rPr>
              <a:t> users access virtual desktops through an HTML5-compatible browser</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Gateway</a:t>
            </a:r>
            <a:r>
              <a:rPr lang="en-US" sz="1350" dirty="0">
                <a:latin typeface="Segoe UI" panose="020B0502040204020203" pitchFamily="34" charset="0"/>
                <a:cs typeface="Segoe UI" panose="020B0502040204020203" pitchFamily="34" charset="0"/>
              </a:rPr>
              <a:t>: connects remote users to Azure Virtual Desktop apps and desktops from any internet-connected device </a:t>
            </a:r>
          </a:p>
          <a:p>
            <a:pPr marL="214313" indent="-214313">
              <a:spcAft>
                <a:spcPts val="900"/>
              </a:spcAft>
              <a:buFont typeface="Arial" panose="020B0604020202020204" pitchFamily="34" charset="0"/>
              <a:buChar char="•"/>
            </a:pPr>
            <a:r>
              <a:rPr lang="en-US" sz="1350" dirty="0">
                <a:cs typeface="Segoe UI" panose="020B0502040204020203" pitchFamily="34" charset="0"/>
              </a:rPr>
              <a:t>Connection Broker:</a:t>
            </a:r>
            <a:r>
              <a:rPr lang="en-US" sz="1350" dirty="0">
                <a:latin typeface="Segoe UI" panose="020B0502040204020203" pitchFamily="34" charset="0"/>
                <a:cs typeface="Segoe UI" panose="020B0502040204020203" pitchFamily="34" charset="0"/>
              </a:rPr>
              <a:t> manages user connections to virtual desktops and apps</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Diagnostics</a:t>
            </a:r>
            <a:r>
              <a:rPr lang="en-US" sz="1350" dirty="0">
                <a:latin typeface="Segoe UI" panose="020B0502040204020203" pitchFamily="34" charset="0"/>
                <a:cs typeface="Segoe UI" panose="020B0502040204020203" pitchFamily="34" charset="0"/>
              </a:rPr>
              <a:t>: event-based aggregator that marks each user or administrator action</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Extensibility components:</a:t>
            </a:r>
            <a:r>
              <a:rPr lang="en-US" sz="1350" dirty="0">
                <a:latin typeface="Segoe UI" panose="020B0502040204020203" pitchFamily="34" charset="0"/>
                <a:cs typeface="Segoe UI" panose="020B0502040204020203" pitchFamily="34" charset="0"/>
              </a:rPr>
              <a:t> manage Azure Virtual Desktop using Windows PowerShell or REST APIs</a:t>
            </a:r>
          </a:p>
        </p:txBody>
      </p:sp>
      <p:cxnSp>
        <p:nvCxnSpPr>
          <p:cNvPr id="19" name="Straight Arrow Connector 18">
            <a:extLst>
              <a:ext uri="{FF2B5EF4-FFF2-40B4-BE49-F238E27FC236}">
                <a16:creationId xmlns:a16="http://schemas.microsoft.com/office/drawing/2014/main" id="{81117EF2-D5F4-4AD4-BC8B-5173BF9A5EF2}"/>
              </a:ext>
            </a:extLst>
          </p:cNvPr>
          <p:cNvCxnSpPr>
            <a:cxnSpLocks/>
          </p:cNvCxnSpPr>
          <p:nvPr/>
        </p:nvCxnSpPr>
        <p:spPr>
          <a:xfrm flipH="1">
            <a:off x="4606962" y="672354"/>
            <a:ext cx="570156" cy="618565"/>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2FB957E4-1FB5-4A24-AC15-1059DEBD87FB}"/>
              </a:ext>
            </a:extLst>
          </p:cNvPr>
          <p:cNvGraphicFramePr>
            <a:graphicFrameLocks noChangeAspect="1"/>
          </p:cNvGraphicFramePr>
          <p:nvPr/>
        </p:nvGraphicFramePr>
        <p:xfrm>
          <a:off x="3210495" y="1503190"/>
          <a:ext cx="6140753" cy="2815362"/>
        </p:xfrm>
        <a:graphic>
          <a:graphicData uri="http://schemas.openxmlformats.org/presentationml/2006/ole">
            <mc:AlternateContent xmlns:mc="http://schemas.openxmlformats.org/markup-compatibility/2006">
              <mc:Choice xmlns:v="urn:schemas-microsoft-com:vml" Requires="v">
                <p:oleObj name="Bitmap Image" r:id="rId3" imgW="4300560" imgH="1971720" progId="Paint.Picture">
                  <p:embed/>
                </p:oleObj>
              </mc:Choice>
              <mc:Fallback>
                <p:oleObj name="Bitmap Image" r:id="rId3" imgW="4300560" imgH="1971720" progId="Paint.Picture">
                  <p:embed/>
                  <p:pic>
                    <p:nvPicPr>
                      <p:cNvPr id="4" name="Object 3">
                        <a:extLst>
                          <a:ext uri="{FF2B5EF4-FFF2-40B4-BE49-F238E27FC236}">
                            <a16:creationId xmlns:a16="http://schemas.microsoft.com/office/drawing/2014/main" id="{2FB957E4-1FB5-4A24-AC15-1059DEBD87FB}"/>
                          </a:ext>
                        </a:extLst>
                      </p:cNvPr>
                      <p:cNvPicPr/>
                      <p:nvPr/>
                    </p:nvPicPr>
                    <p:blipFill>
                      <a:blip r:embed="rId4"/>
                      <a:stretch>
                        <a:fillRect/>
                      </a:stretch>
                    </p:blipFill>
                    <p:spPr>
                      <a:xfrm>
                        <a:off x="3210495" y="1503190"/>
                        <a:ext cx="6140753" cy="2815362"/>
                      </a:xfrm>
                      <a:prstGeom prst="rect">
                        <a:avLst/>
                      </a:prstGeom>
                    </p:spPr>
                  </p:pic>
                </p:oleObj>
              </mc:Fallback>
            </mc:AlternateContent>
          </a:graphicData>
        </a:graphic>
      </p:graphicFrame>
      <p:sp>
        <p:nvSpPr>
          <p:cNvPr id="7" name="Rectangle: Rounded Corners 6">
            <a:extLst>
              <a:ext uri="{FF2B5EF4-FFF2-40B4-BE49-F238E27FC236}">
                <a16:creationId xmlns:a16="http://schemas.microsoft.com/office/drawing/2014/main" id="{6ABD2779-C58C-45BE-9D08-CBEA6669D13F}"/>
              </a:ext>
            </a:extLst>
          </p:cNvPr>
          <p:cNvSpPr/>
          <p:nvPr/>
        </p:nvSpPr>
        <p:spPr bwMode="auto">
          <a:xfrm>
            <a:off x="2985920" y="1348750"/>
            <a:ext cx="3102237" cy="2077571"/>
          </a:xfrm>
          <a:prstGeom prst="roundRect">
            <a:avLst/>
          </a:prstGeom>
          <a:no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6613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49740" y="325560"/>
            <a:ext cx="8505951" cy="510147"/>
          </a:xfrm>
        </p:spPr>
        <p:txBody>
          <a:bodyPr/>
          <a:lstStyle/>
          <a:p>
            <a:r>
              <a:rPr lang="en-US" sz="2353" dirty="0">
                <a:latin typeface="+mn-lt"/>
                <a:cs typeface="Segoe UI Light" panose="020B0502040204020203" pitchFamily="34" charset="0"/>
              </a:rPr>
              <a:t>Azure Virtual Desktop components (Customer managed)</a:t>
            </a:r>
            <a:endParaRPr lang="en-US" dirty="0">
              <a:latin typeface="+mn-lt"/>
              <a:cs typeface="Segoe UI Light" panose="020B0502040204020203" pitchFamily="34" charset="0"/>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49741" y="807796"/>
            <a:ext cx="2681719" cy="4270400"/>
          </a:xfrm>
        </p:spPr>
        <p:txBody>
          <a:bodyPr>
            <a:normAutofit lnSpcReduction="10000"/>
          </a:bodyPr>
          <a:lstStyle/>
          <a:p>
            <a:pPr marL="214313" indent="-214313">
              <a:spcAft>
                <a:spcPts val="900"/>
              </a:spcAft>
              <a:buFont typeface="Arial" panose="020B0604020202020204" pitchFamily="34" charset="0"/>
              <a:buChar char="•"/>
            </a:pPr>
            <a:r>
              <a:rPr lang="en-US" sz="1350" b="1" dirty="0">
                <a:cs typeface="Segoe UI" panose="020B0502040204020203" pitchFamily="34" charset="0"/>
              </a:rPr>
              <a:t>Azure Virtual Network: </a:t>
            </a:r>
            <a:r>
              <a:rPr lang="en-US" sz="1350" dirty="0">
                <a:cs typeface="Segoe UI" panose="020B0502040204020203" pitchFamily="34" charset="0"/>
              </a:rPr>
              <a:t>Connect an Azure Virtual Desktop to an on-premises network using a VPN or Azure ExpressRoute.</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AD: </a:t>
            </a:r>
            <a:r>
              <a:rPr lang="en-US" sz="1350" dirty="0">
                <a:cs typeface="Segoe UI" panose="020B0502040204020203" pitchFamily="34" charset="0"/>
              </a:rPr>
              <a:t>Azure Virtual Desktop uses Azure AD for identity and access management.</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AD DS: </a:t>
            </a:r>
            <a:r>
              <a:rPr lang="en-US" sz="1350" dirty="0">
                <a:cs typeface="Segoe UI" panose="020B0502040204020203" pitchFamily="34" charset="0"/>
              </a:rPr>
              <a:t>Azure Virtual Desktop VMs must domain-join an AD DS service, and the AD DS must be in sync with Azure AD to associate users between the two services. You can use Azure AD Connect to associate AD DS with Azure AD.</a:t>
            </a:r>
          </a:p>
          <a:p>
            <a:pPr marL="214313" indent="-214313">
              <a:spcAft>
                <a:spcPts val="900"/>
              </a:spcAft>
              <a:buFont typeface="Arial" panose="020B0604020202020204" pitchFamily="34" charset="0"/>
              <a:buChar char="•"/>
            </a:pPr>
            <a:r>
              <a:rPr lang="en-US" sz="1350" dirty="0">
                <a:latin typeface="Segoe UI Semibold (Headings)"/>
                <a:cs typeface="Segoe UI" panose="020B0502040204020203" pitchFamily="34" charset="0"/>
              </a:rPr>
              <a:t>Azure Virtual Desktop session hosts:</a:t>
            </a:r>
            <a:r>
              <a:rPr lang="en-US" sz="1350" dirty="0">
                <a:cs typeface="Segoe UI" panose="020B0502040204020203" pitchFamily="34" charset="0"/>
              </a:rPr>
              <a:t> A host pool can run the operating systems.</a:t>
            </a:r>
          </a:p>
        </p:txBody>
      </p:sp>
      <p:pic>
        <p:nvPicPr>
          <p:cNvPr id="7" name="Picture 6">
            <a:extLst>
              <a:ext uri="{FF2B5EF4-FFF2-40B4-BE49-F238E27FC236}">
                <a16:creationId xmlns:a16="http://schemas.microsoft.com/office/drawing/2014/main" id="{CF496D47-E9A4-4A0D-9D0C-F71F3949CF36}"/>
              </a:ext>
            </a:extLst>
          </p:cNvPr>
          <p:cNvPicPr>
            <a:picLocks noChangeAspect="1"/>
          </p:cNvPicPr>
          <p:nvPr/>
        </p:nvPicPr>
        <p:blipFill>
          <a:blip r:embed="rId3"/>
          <a:stretch>
            <a:fillRect/>
          </a:stretch>
        </p:blipFill>
        <p:spPr>
          <a:xfrm>
            <a:off x="3137547" y="1469173"/>
            <a:ext cx="6006453" cy="2947649"/>
          </a:xfrm>
          <a:prstGeom prst="rect">
            <a:avLst/>
          </a:prstGeom>
        </p:spPr>
      </p:pic>
      <p:cxnSp>
        <p:nvCxnSpPr>
          <p:cNvPr id="9" name="Straight Arrow Connector 8">
            <a:extLst>
              <a:ext uri="{FF2B5EF4-FFF2-40B4-BE49-F238E27FC236}">
                <a16:creationId xmlns:a16="http://schemas.microsoft.com/office/drawing/2014/main" id="{B4E73C2A-5B20-4F1C-8156-07C89368F20C}"/>
              </a:ext>
            </a:extLst>
          </p:cNvPr>
          <p:cNvCxnSpPr>
            <a:cxnSpLocks/>
          </p:cNvCxnSpPr>
          <p:nvPr/>
        </p:nvCxnSpPr>
        <p:spPr>
          <a:xfrm>
            <a:off x="5526692" y="726679"/>
            <a:ext cx="1228164" cy="596153"/>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47A853E-5A71-44A6-8B99-11913B01C617}"/>
              </a:ext>
            </a:extLst>
          </p:cNvPr>
          <p:cNvPicPr>
            <a:picLocks noChangeAspect="1"/>
          </p:cNvPicPr>
          <p:nvPr/>
        </p:nvPicPr>
        <p:blipFill>
          <a:blip r:embed="rId4"/>
          <a:stretch>
            <a:fillRect/>
          </a:stretch>
        </p:blipFill>
        <p:spPr>
          <a:xfrm>
            <a:off x="3128559" y="1469172"/>
            <a:ext cx="5972175" cy="2978944"/>
          </a:xfrm>
          <a:prstGeom prst="rect">
            <a:avLst/>
          </a:prstGeom>
        </p:spPr>
      </p:pic>
    </p:spTree>
    <p:extLst>
      <p:ext uri="{BB962C8B-B14F-4D97-AF65-F5344CB8AC3E}">
        <p14:creationId xmlns:p14="http://schemas.microsoft.com/office/powerpoint/2010/main" val="2927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7F0649A-58B4-468F-A959-35C9BFBC4335}"/>
              </a:ext>
            </a:extLst>
          </p:cNvPr>
          <p:cNvSpPr txBox="1"/>
          <p:nvPr/>
        </p:nvSpPr>
        <p:spPr>
          <a:xfrm>
            <a:off x="304148" y="551964"/>
            <a:ext cx="8455751" cy="323165"/>
          </a:xfrm>
          <a:prstGeom prst="rect">
            <a:avLst/>
          </a:prstGeom>
          <a:noFill/>
        </p:spPr>
        <p:txBody>
          <a:bodyPr wrap="square">
            <a:spAutoFit/>
          </a:bodyPr>
          <a:lstStyle/>
          <a:p>
            <a:r>
              <a:rPr lang="en-US" sz="1500" dirty="0"/>
              <a:t>Minimum recommended bandwidths for a smooth user experience for using applications:</a:t>
            </a:r>
          </a:p>
        </p:txBody>
      </p:sp>
      <p:graphicFrame>
        <p:nvGraphicFramePr>
          <p:cNvPr id="6" name="Table 5">
            <a:extLst>
              <a:ext uri="{FF2B5EF4-FFF2-40B4-BE49-F238E27FC236}">
                <a16:creationId xmlns:a16="http://schemas.microsoft.com/office/drawing/2014/main" id="{DE23BD40-1A62-4137-B180-5EF7500767A9}"/>
              </a:ext>
            </a:extLst>
          </p:cNvPr>
          <p:cNvGraphicFramePr/>
          <p:nvPr/>
        </p:nvGraphicFramePr>
        <p:xfrm>
          <a:off x="328642" y="2980881"/>
          <a:ext cx="8195839" cy="1356866"/>
        </p:xfrm>
        <a:graphic>
          <a:graphicData uri="http://schemas.openxmlformats.org/drawingml/2006/table">
            <a:tbl>
              <a:tblPr/>
              <a:tblGrid>
                <a:gridCol w="4002512">
                  <a:extLst>
                    <a:ext uri="{9D8B030D-6E8A-4147-A177-3AD203B41FA5}">
                      <a16:colId xmlns:a16="http://schemas.microsoft.com/office/drawing/2014/main" val="1901715582"/>
                    </a:ext>
                  </a:extLst>
                </a:gridCol>
                <a:gridCol w="4193327">
                  <a:extLst>
                    <a:ext uri="{9D8B030D-6E8A-4147-A177-3AD203B41FA5}">
                      <a16:colId xmlns:a16="http://schemas.microsoft.com/office/drawing/2014/main" val="3072575835"/>
                    </a:ext>
                  </a:extLst>
                </a:gridCol>
              </a:tblGrid>
              <a:tr h="287818">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Typical display resolutions at 30 fps</a:t>
                      </a:r>
                    </a:p>
                  </a:txBody>
                  <a:tcPr marL="37904" marR="37904" marT="44788" marB="44788"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kern="1200" dirty="0">
                          <a:solidFill>
                            <a:schemeClr val="bg1"/>
                          </a:solidFill>
                          <a:effectLst/>
                          <a:latin typeface="Arial" panose="020B0604020202020204" pitchFamily="34" charset="0"/>
                          <a:ea typeface="+mn-ea"/>
                          <a:cs typeface="+mn-cs"/>
                        </a:rPr>
                        <a:t>Recommended bandwidth</a:t>
                      </a:r>
                    </a:p>
                  </a:txBody>
                  <a:tcPr marL="37904" marR="37904" marT="44788" marB="44788"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832210868"/>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1024 × 768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576170180"/>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1280 × 720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748102027"/>
                  </a:ext>
                </a:extLst>
              </a:tr>
              <a:tr h="267076">
                <a:tc>
                  <a:txBody>
                    <a:bodyPr/>
                    <a:lstStyle/>
                    <a:p>
                      <a:pPr algn="l" fontAlgn="ctr">
                        <a:spcBef>
                          <a:spcPts val="0"/>
                        </a:spcBef>
                        <a:spcAft>
                          <a:spcPts val="0"/>
                        </a:spcAft>
                      </a:pPr>
                      <a:r>
                        <a:rPr lang="en-US" sz="1300" b="0" i="0" u="none" strike="noStrike" dirty="0">
                          <a:effectLst/>
                          <a:latin typeface="Arial" panose="020B0604020202020204" pitchFamily="34" charset="0"/>
                        </a:rPr>
                        <a:t>About 1920 × 1080 px</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p>
                  </a:txBody>
                  <a:tcPr marL="44788" marR="44788" marT="34417" marB="34417"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487625560"/>
                  </a:ext>
                </a:extLst>
              </a:tr>
              <a:tr h="267821">
                <a:tc>
                  <a:txBody>
                    <a:bodyPr/>
                    <a:lstStyle/>
                    <a:p>
                      <a:pPr algn="l" fontAlgn="ctr">
                        <a:spcBef>
                          <a:spcPts val="0"/>
                        </a:spcBef>
                        <a:spcAft>
                          <a:spcPts val="0"/>
                        </a:spcAft>
                      </a:pPr>
                      <a:r>
                        <a:rPr lang="en-US" sz="1300" b="0" i="0" u="none" strike="noStrike" dirty="0">
                          <a:effectLst/>
                          <a:latin typeface="Arial" panose="020B0604020202020204" pitchFamily="34" charset="0"/>
                        </a:rPr>
                        <a:t>About 3840 × 2160 px (4K)</a:t>
                      </a:r>
                    </a:p>
                  </a:txBody>
                  <a:tcPr marL="44788" marR="44788" marT="34417" marB="34417"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t">
                        <a:spcBef>
                          <a:spcPts val="0"/>
                        </a:spcBef>
                        <a:spcAft>
                          <a:spcPts val="0"/>
                        </a:spcAft>
                      </a:pPr>
                      <a:r>
                        <a:rPr lang="en-US" sz="1300" b="0" i="0" kern="1200" dirty="0">
                          <a:solidFill>
                            <a:schemeClr val="tx1"/>
                          </a:solidFill>
                          <a:effectLst/>
                          <a:latin typeface="+mn-lt"/>
                          <a:ea typeface="+mn-ea"/>
                          <a:cs typeface="+mn-cs"/>
                        </a:rPr>
                        <a:t>15 Mbps</a:t>
                      </a:r>
                      <a:endParaRPr lang="en-US" sz="1300" b="0" i="0" u="none" strike="noStrike" dirty="0">
                        <a:effectLst/>
                        <a:latin typeface="Arial" panose="020B0604020202020204" pitchFamily="34" charset="0"/>
                      </a:endParaRPr>
                    </a:p>
                  </a:txBody>
                  <a:tcPr marL="66081" marR="66081" marT="33041" marB="33041">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656122"/>
                  </a:ext>
                </a:extLst>
              </a:tr>
            </a:tbl>
          </a:graphicData>
        </a:graphic>
      </p:graphicFrame>
      <p:sp>
        <p:nvSpPr>
          <p:cNvPr id="9" name="TextBox 8">
            <a:extLst>
              <a:ext uri="{FF2B5EF4-FFF2-40B4-BE49-F238E27FC236}">
                <a16:creationId xmlns:a16="http://schemas.microsoft.com/office/drawing/2014/main" id="{0362F1AF-2ED1-4A08-9782-407940A9663D}"/>
              </a:ext>
            </a:extLst>
          </p:cNvPr>
          <p:cNvSpPr txBox="1"/>
          <p:nvPr/>
        </p:nvSpPr>
        <p:spPr>
          <a:xfrm>
            <a:off x="235246" y="2636500"/>
            <a:ext cx="7240772" cy="323165"/>
          </a:xfrm>
          <a:prstGeom prst="rect">
            <a:avLst/>
          </a:prstGeom>
          <a:noFill/>
        </p:spPr>
        <p:txBody>
          <a:bodyPr wrap="square">
            <a:spAutoFit/>
          </a:bodyPr>
          <a:lstStyle/>
          <a:p>
            <a:r>
              <a:rPr lang="en-US" sz="1500" dirty="0"/>
              <a:t>Bandwidth recommendations for a smooth user experience for display resolutions:</a:t>
            </a:r>
          </a:p>
        </p:txBody>
      </p:sp>
      <p:graphicFrame>
        <p:nvGraphicFramePr>
          <p:cNvPr id="8" name="Table 7">
            <a:extLst>
              <a:ext uri="{FF2B5EF4-FFF2-40B4-BE49-F238E27FC236}">
                <a16:creationId xmlns:a16="http://schemas.microsoft.com/office/drawing/2014/main" id="{A5597A47-F681-4D1C-8A55-51E667656311}"/>
              </a:ext>
            </a:extLst>
          </p:cNvPr>
          <p:cNvGraphicFramePr/>
          <p:nvPr/>
        </p:nvGraphicFramePr>
        <p:xfrm>
          <a:off x="356000" y="983689"/>
          <a:ext cx="8191217" cy="1356124"/>
        </p:xfrm>
        <a:graphic>
          <a:graphicData uri="http://schemas.openxmlformats.org/drawingml/2006/table">
            <a:tbl>
              <a:tblPr/>
              <a:tblGrid>
                <a:gridCol w="3991482">
                  <a:extLst>
                    <a:ext uri="{9D8B030D-6E8A-4147-A177-3AD203B41FA5}">
                      <a16:colId xmlns:a16="http://schemas.microsoft.com/office/drawing/2014/main" val="3214426723"/>
                    </a:ext>
                  </a:extLst>
                </a:gridCol>
                <a:gridCol w="4199735">
                  <a:extLst>
                    <a:ext uri="{9D8B030D-6E8A-4147-A177-3AD203B41FA5}">
                      <a16:colId xmlns:a16="http://schemas.microsoft.com/office/drawing/2014/main" val="4120461370"/>
                    </a:ext>
                  </a:extLst>
                </a:gridCol>
              </a:tblGrid>
              <a:tr h="287836">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Workload type</a:t>
                      </a:r>
                      <a:endParaRPr lang="en-US" sz="1400" b="1" i="0" u="none" strike="noStrike" dirty="0">
                        <a:solidFill>
                          <a:schemeClr val="bg1"/>
                        </a:solidFill>
                        <a:effectLst/>
                        <a:latin typeface="Arial" panose="020B0604020202020204" pitchFamily="34" charset="0"/>
                      </a:endParaRPr>
                    </a:p>
                  </a:txBody>
                  <a:tcPr marL="37908" marR="37908" marT="44766" marB="4476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a:txBody>
                    <a:bodyPr/>
                    <a:lstStyle/>
                    <a:p>
                      <a:pPr algn="l" fontAlgn="ctr">
                        <a:spcBef>
                          <a:spcPts val="0"/>
                        </a:spcBef>
                        <a:spcAft>
                          <a:spcPts val="0"/>
                        </a:spcAft>
                      </a:pPr>
                      <a:r>
                        <a:rPr lang="en-US" sz="1300" b="1" i="0" u="none" strike="noStrike" dirty="0">
                          <a:solidFill>
                            <a:schemeClr val="bg1"/>
                          </a:solidFill>
                          <a:effectLst/>
                          <a:latin typeface="Arial" panose="020B0604020202020204" pitchFamily="34" charset="0"/>
                        </a:rPr>
                        <a:t>Recommended bandwidth</a:t>
                      </a:r>
                      <a:endParaRPr lang="en-US" sz="1400" b="1" i="0" u="none" strike="noStrike" dirty="0">
                        <a:solidFill>
                          <a:schemeClr val="bg1"/>
                        </a:solidFill>
                        <a:effectLst/>
                        <a:latin typeface="Arial" panose="020B0604020202020204" pitchFamily="34" charset="0"/>
                      </a:endParaRPr>
                    </a:p>
                  </a:txBody>
                  <a:tcPr marL="37908" marR="37908" marT="44766" marB="4476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197061933"/>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Light</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02993264"/>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Medium</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3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061882741"/>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Heavy</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363455125"/>
                  </a:ext>
                </a:extLst>
              </a:tr>
              <a:tr h="267072">
                <a:tc>
                  <a:txBody>
                    <a:bodyPr/>
                    <a:lstStyle/>
                    <a:p>
                      <a:pPr algn="l" fontAlgn="ctr">
                        <a:spcBef>
                          <a:spcPts val="0"/>
                        </a:spcBef>
                        <a:spcAft>
                          <a:spcPts val="0"/>
                        </a:spcAft>
                      </a:pPr>
                      <a:r>
                        <a:rPr lang="en-US" sz="1300" b="0" i="0" u="none" strike="noStrike" dirty="0">
                          <a:effectLst/>
                          <a:latin typeface="Arial" panose="020B0604020202020204" pitchFamily="34" charset="0"/>
                        </a:rPr>
                        <a:t>Power</a:t>
                      </a:r>
                      <a:endParaRPr lang="en-US" sz="1400" b="0" i="0" u="none" strike="noStrike" dirty="0">
                        <a:effectLst/>
                        <a:latin typeface="Arial" panose="020B0604020202020204" pitchFamily="34" charset="0"/>
                      </a:endParaRPr>
                    </a:p>
                  </a:txBody>
                  <a:tcPr marL="44766" marR="44766" marT="34384" marB="34384"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300" b="0" i="0" u="none" strike="noStrike" dirty="0">
                          <a:effectLst/>
                          <a:latin typeface="Arial" panose="020B0604020202020204" pitchFamily="34" charset="0"/>
                        </a:rPr>
                        <a:t>15 Mbps</a:t>
                      </a:r>
                      <a:endParaRPr lang="en-US" sz="1400" b="0" i="0" u="none" strike="noStrike" dirty="0">
                        <a:effectLst/>
                        <a:latin typeface="Arial" panose="020B0604020202020204" pitchFamily="34" charset="0"/>
                      </a:endParaRPr>
                    </a:p>
                  </a:txBody>
                  <a:tcPr marL="44766" marR="44766" marT="34384" marB="34384"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675277"/>
                  </a:ext>
                </a:extLst>
              </a:tr>
            </a:tbl>
          </a:graphicData>
        </a:graphic>
      </p:graphicFrame>
    </p:spTree>
    <p:extLst>
      <p:ext uri="{BB962C8B-B14F-4D97-AF65-F5344CB8AC3E}">
        <p14:creationId xmlns:p14="http://schemas.microsoft.com/office/powerpoint/2010/main" val="8108411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EAFE3D2-40DA-49BC-AB7B-EF4161EFF255}"/>
              </a:ext>
            </a:extLst>
          </p:cNvPr>
          <p:cNvSpPr txBox="1"/>
          <p:nvPr/>
        </p:nvSpPr>
        <p:spPr>
          <a:xfrm>
            <a:off x="283609" y="655767"/>
            <a:ext cx="8402057" cy="646331"/>
          </a:xfrm>
          <a:prstGeom prst="rect">
            <a:avLst/>
          </a:prstGeom>
          <a:noFill/>
        </p:spPr>
        <p:txBody>
          <a:bodyPr wrap="square">
            <a:spAutoFit/>
          </a:bodyPr>
          <a:lstStyle/>
          <a:p>
            <a:pPr>
              <a:spcAft>
                <a:spcPts val="900"/>
              </a:spcAft>
            </a:pPr>
            <a:r>
              <a:rPr lang="en-US" dirty="0"/>
              <a:t>Use the </a:t>
            </a:r>
            <a:r>
              <a:rPr lang="en-US" dirty="0">
                <a:hlinkClick r:id="rId3"/>
              </a:rPr>
              <a:t>Azure Virtual Desktop Experience Estimator</a:t>
            </a:r>
            <a:r>
              <a:rPr lang="en-US" dirty="0"/>
              <a:t> to determine the connection RTT from your location to each Azure region you can deploy VMs</a:t>
            </a:r>
          </a:p>
        </p:txBody>
      </p:sp>
      <p:sp>
        <p:nvSpPr>
          <p:cNvPr id="7" name="TextBox 6">
            <a:extLst>
              <a:ext uri="{FF2B5EF4-FFF2-40B4-BE49-F238E27FC236}">
                <a16:creationId xmlns:a16="http://schemas.microsoft.com/office/drawing/2014/main" id="{0976FD60-44BF-47F9-BAFA-E6311CE772B6}"/>
              </a:ext>
            </a:extLst>
          </p:cNvPr>
          <p:cNvSpPr txBox="1"/>
          <p:nvPr/>
        </p:nvSpPr>
        <p:spPr>
          <a:xfrm>
            <a:off x="822954" y="1714306"/>
            <a:ext cx="1855060" cy="715581"/>
          </a:xfrm>
          <a:prstGeom prst="rect">
            <a:avLst/>
          </a:prstGeom>
          <a:noFill/>
        </p:spPr>
        <p:txBody>
          <a:bodyPr wrap="square">
            <a:spAutoFit/>
          </a:bodyPr>
          <a:lstStyle/>
          <a:p>
            <a:r>
              <a:rPr lang="en-US" sz="1350" dirty="0"/>
              <a:t>Connection round trip time from your current location</a:t>
            </a:r>
          </a:p>
        </p:txBody>
      </p:sp>
      <p:sp>
        <p:nvSpPr>
          <p:cNvPr id="10" name="TextBox 9">
            <a:extLst>
              <a:ext uri="{FF2B5EF4-FFF2-40B4-BE49-F238E27FC236}">
                <a16:creationId xmlns:a16="http://schemas.microsoft.com/office/drawing/2014/main" id="{0FFF4AFC-7B92-49FE-946F-B4D5D6321BFF}"/>
              </a:ext>
            </a:extLst>
          </p:cNvPr>
          <p:cNvSpPr txBox="1"/>
          <p:nvPr/>
        </p:nvSpPr>
        <p:spPr>
          <a:xfrm>
            <a:off x="3293466" y="1818180"/>
            <a:ext cx="2574076" cy="507831"/>
          </a:xfrm>
          <a:prstGeom prst="rect">
            <a:avLst/>
          </a:prstGeom>
          <a:noFill/>
        </p:spPr>
        <p:txBody>
          <a:bodyPr wrap="square">
            <a:spAutoFit/>
          </a:bodyPr>
          <a:lstStyle/>
          <a:p>
            <a:r>
              <a:rPr lang="en-US" sz="1350" dirty="0"/>
              <a:t>Through the Azure Virtual Desktop service</a:t>
            </a:r>
          </a:p>
        </p:txBody>
      </p:sp>
      <p:sp>
        <p:nvSpPr>
          <p:cNvPr id="11" name="TextBox 10">
            <a:extLst>
              <a:ext uri="{FF2B5EF4-FFF2-40B4-BE49-F238E27FC236}">
                <a16:creationId xmlns:a16="http://schemas.microsoft.com/office/drawing/2014/main" id="{221F46EF-C822-44C1-A513-E2145C7F84AF}"/>
              </a:ext>
            </a:extLst>
          </p:cNvPr>
          <p:cNvSpPr txBox="1"/>
          <p:nvPr/>
        </p:nvSpPr>
        <p:spPr>
          <a:xfrm>
            <a:off x="6000543" y="1703131"/>
            <a:ext cx="2070389" cy="715581"/>
          </a:xfrm>
          <a:prstGeom prst="rect">
            <a:avLst/>
          </a:prstGeom>
          <a:noFill/>
        </p:spPr>
        <p:txBody>
          <a:bodyPr wrap="square">
            <a:spAutoFit/>
          </a:bodyPr>
          <a:lstStyle/>
          <a:p>
            <a:r>
              <a:rPr lang="en-US" sz="1350" dirty="0"/>
              <a:t>Azure region in which you can deploy virtual machines</a:t>
            </a:r>
          </a:p>
        </p:txBody>
      </p:sp>
      <p:sp>
        <p:nvSpPr>
          <p:cNvPr id="5" name="Arrow: Pentagon 4">
            <a:extLst>
              <a:ext uri="{FF2B5EF4-FFF2-40B4-BE49-F238E27FC236}">
                <a16:creationId xmlns:a16="http://schemas.microsoft.com/office/drawing/2014/main" id="{C4DE1AA2-C382-4023-AE9F-4F50372F557C}"/>
              </a:ext>
            </a:extLst>
          </p:cNvPr>
          <p:cNvSpPr/>
          <p:nvPr/>
        </p:nvSpPr>
        <p:spPr bwMode="auto">
          <a:xfrm>
            <a:off x="5440972" y="1807006"/>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 name="Arrow: Pentagon 5">
            <a:extLst>
              <a:ext uri="{FF2B5EF4-FFF2-40B4-BE49-F238E27FC236}">
                <a16:creationId xmlns:a16="http://schemas.microsoft.com/office/drawing/2014/main" id="{64A52826-FEA6-44F4-BEDC-790131DF1C04}"/>
              </a:ext>
            </a:extLst>
          </p:cNvPr>
          <p:cNvSpPr/>
          <p:nvPr/>
        </p:nvSpPr>
        <p:spPr bwMode="auto">
          <a:xfrm>
            <a:off x="2755130" y="1822802"/>
            <a:ext cx="482453" cy="4847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24620C0F-E639-40EF-AA84-E7201A7F8394}"/>
              </a:ext>
            </a:extLst>
          </p:cNvPr>
          <p:cNvPicPr>
            <a:picLocks noChangeAspect="1"/>
          </p:cNvPicPr>
          <p:nvPr/>
        </p:nvPicPr>
        <p:blipFill>
          <a:blip r:embed="rId4"/>
          <a:stretch>
            <a:fillRect/>
          </a:stretch>
        </p:blipFill>
        <p:spPr>
          <a:xfrm>
            <a:off x="1716597" y="2390212"/>
            <a:ext cx="5225126" cy="2002422"/>
          </a:xfrm>
          <a:prstGeom prst="rect">
            <a:avLst/>
          </a:prstGeom>
        </p:spPr>
      </p:pic>
    </p:spTree>
    <p:extLst>
      <p:ext uri="{BB962C8B-B14F-4D97-AF65-F5344CB8AC3E}">
        <p14:creationId xmlns:p14="http://schemas.microsoft.com/office/powerpoint/2010/main" val="163129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111A328-5D04-47F0-B463-7E418B36D761}"/>
              </a:ext>
            </a:extLst>
          </p:cNvPr>
          <p:cNvSpPr txBox="1"/>
          <p:nvPr/>
        </p:nvSpPr>
        <p:spPr>
          <a:xfrm>
            <a:off x="312966" y="1776518"/>
            <a:ext cx="3880904" cy="1708160"/>
          </a:xfrm>
          <a:prstGeom prst="rect">
            <a:avLst/>
          </a:prstGeom>
          <a:noFill/>
        </p:spPr>
        <p:txBody>
          <a:bodyPr wrap="square">
            <a:spAutoFit/>
          </a:bodyPr>
          <a:lstStyle/>
          <a:p>
            <a:pPr>
              <a:spcAft>
                <a:spcPts val="900"/>
              </a:spcAft>
            </a:pPr>
            <a:r>
              <a:rPr lang="en-US" sz="1650" dirty="0"/>
              <a:t>Choose the client that matches your version of Windows:</a:t>
            </a:r>
          </a:p>
          <a:p>
            <a:pPr marL="257175" indent="-257175">
              <a:spcAft>
                <a:spcPts val="900"/>
              </a:spcAft>
              <a:buFont typeface="Arial" panose="020B0604020202020204" pitchFamily="34" charset="0"/>
              <a:buChar char="•"/>
            </a:pPr>
            <a:r>
              <a:rPr lang="en-US" sz="1650" dirty="0">
                <a:hlinkClick r:id="rId3"/>
              </a:rPr>
              <a:t>Windows 64-bit</a:t>
            </a:r>
            <a:r>
              <a:rPr lang="en-US" sz="1650" dirty="0"/>
              <a:t> </a:t>
            </a:r>
          </a:p>
          <a:p>
            <a:pPr marL="257175" indent="-257175">
              <a:spcAft>
                <a:spcPts val="900"/>
              </a:spcAft>
              <a:buFont typeface="Arial" panose="020B0604020202020204" pitchFamily="34" charset="0"/>
              <a:buChar char="•"/>
            </a:pPr>
            <a:r>
              <a:rPr lang="en-US" sz="1650" dirty="0">
                <a:hlinkClick r:id="rId4"/>
              </a:rPr>
              <a:t>Windows 32-bit</a:t>
            </a:r>
            <a:r>
              <a:rPr lang="en-US" sz="1650" dirty="0"/>
              <a:t> </a:t>
            </a:r>
          </a:p>
          <a:p>
            <a:pPr marL="257175" indent="-257175">
              <a:spcAft>
                <a:spcPts val="900"/>
              </a:spcAft>
              <a:buFont typeface="Arial" panose="020B0604020202020204" pitchFamily="34" charset="0"/>
              <a:buChar char="•"/>
            </a:pPr>
            <a:r>
              <a:rPr lang="en-US" sz="1650" dirty="0">
                <a:hlinkClick r:id="rId5"/>
              </a:rPr>
              <a:t>Windows ARM64</a:t>
            </a:r>
            <a:r>
              <a:rPr lang="en-US" sz="1650" dirty="0"/>
              <a:t> </a:t>
            </a:r>
          </a:p>
        </p:txBody>
      </p:sp>
      <p:pic>
        <p:nvPicPr>
          <p:cNvPr id="4" name="Picture 3">
            <a:extLst>
              <a:ext uri="{FF2B5EF4-FFF2-40B4-BE49-F238E27FC236}">
                <a16:creationId xmlns:a16="http://schemas.microsoft.com/office/drawing/2014/main" id="{BFDA9C8D-E0AA-44D9-8257-B424AD70A9B1}"/>
              </a:ext>
            </a:extLst>
          </p:cNvPr>
          <p:cNvPicPr>
            <a:picLocks noChangeAspect="1"/>
          </p:cNvPicPr>
          <p:nvPr/>
        </p:nvPicPr>
        <p:blipFill>
          <a:blip r:embed="rId6"/>
          <a:stretch>
            <a:fillRect/>
          </a:stretch>
        </p:blipFill>
        <p:spPr>
          <a:xfrm>
            <a:off x="4839144" y="1393876"/>
            <a:ext cx="3771920" cy="2952101"/>
          </a:xfrm>
          <a:prstGeom prst="rect">
            <a:avLst/>
          </a:prstGeom>
        </p:spPr>
      </p:pic>
      <p:sp>
        <p:nvSpPr>
          <p:cNvPr id="10" name="TextBox 9">
            <a:extLst>
              <a:ext uri="{FF2B5EF4-FFF2-40B4-BE49-F238E27FC236}">
                <a16:creationId xmlns:a16="http://schemas.microsoft.com/office/drawing/2014/main" id="{BE612BD6-A813-42C8-9A0E-0CD37F2AA1E2}"/>
              </a:ext>
            </a:extLst>
          </p:cNvPr>
          <p:cNvSpPr txBox="1"/>
          <p:nvPr/>
        </p:nvSpPr>
        <p:spPr>
          <a:xfrm>
            <a:off x="229909" y="638591"/>
            <a:ext cx="7927922" cy="553998"/>
          </a:xfrm>
          <a:prstGeom prst="rect">
            <a:avLst/>
          </a:prstGeom>
          <a:noFill/>
        </p:spPr>
        <p:txBody>
          <a:bodyPr wrap="square">
            <a:spAutoFit/>
          </a:bodyPr>
          <a:lstStyle/>
          <a:p>
            <a:r>
              <a:rPr lang="en-US" sz="1500" dirty="0">
                <a:latin typeface="Segoe UI" panose="020B0502040204020203" pitchFamily="34" charset="0"/>
              </a:rPr>
              <a:t>Access Azure Virtual Desktop resources on devices with Windows 10, Windows 10 IoT Enterprise, and Windows 7 using the Windows Desktop client.</a:t>
            </a:r>
            <a:endParaRPr lang="en-US" sz="1500" dirty="0"/>
          </a:p>
        </p:txBody>
      </p:sp>
      <p:sp>
        <p:nvSpPr>
          <p:cNvPr id="12" name="TextBox 11">
            <a:extLst>
              <a:ext uri="{FF2B5EF4-FFF2-40B4-BE49-F238E27FC236}">
                <a16:creationId xmlns:a16="http://schemas.microsoft.com/office/drawing/2014/main" id="{44C08D93-424B-4C05-864F-3C498A7A1B2C}"/>
              </a:ext>
            </a:extLst>
          </p:cNvPr>
          <p:cNvSpPr txBox="1"/>
          <p:nvPr/>
        </p:nvSpPr>
        <p:spPr>
          <a:xfrm>
            <a:off x="373801" y="4516502"/>
            <a:ext cx="4918223" cy="300082"/>
          </a:xfrm>
          <a:prstGeom prst="rect">
            <a:avLst/>
          </a:prstGeom>
          <a:noFill/>
        </p:spPr>
        <p:txBody>
          <a:bodyPr wrap="square">
            <a:spAutoFit/>
          </a:bodyPr>
          <a:lstStyle/>
          <a:p>
            <a:r>
              <a:rPr lang="en-US" sz="1350" b="1" dirty="0">
                <a:latin typeface="Segoe UI" panose="020B0502040204020203" pitchFamily="34" charset="0"/>
              </a:rPr>
              <a:t>NOTE:</a:t>
            </a:r>
            <a:r>
              <a:rPr lang="en-US" sz="1350" dirty="0">
                <a:latin typeface="Segoe UI" panose="020B0502040204020203" pitchFamily="34" charset="0"/>
              </a:rPr>
              <a:t> The client doesn't support Window 8 or Windows 8.1.</a:t>
            </a:r>
            <a:endParaRPr lang="en-US" sz="1350" dirty="0"/>
          </a:p>
        </p:txBody>
      </p:sp>
    </p:spTree>
    <p:extLst>
      <p:ext uri="{BB962C8B-B14F-4D97-AF65-F5344CB8AC3E}">
        <p14:creationId xmlns:p14="http://schemas.microsoft.com/office/powerpoint/2010/main" val="11006084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Balancing host pools</a:t>
            </a:r>
          </a:p>
        </p:txBody>
      </p:sp>
      <p:pic>
        <p:nvPicPr>
          <p:cNvPr id="6" name="Picture Placeholder 5">
            <a:extLst>
              <a:ext uri="{FF2B5EF4-FFF2-40B4-BE49-F238E27FC236}">
                <a16:creationId xmlns:a16="http://schemas.microsoft.com/office/drawing/2014/main" id="{510815C1-7A7E-4AE3-9C80-E81460AA6F7D}"/>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73771" y="2083464"/>
            <a:ext cx="960941" cy="961077"/>
          </a:xfrm>
        </p:spPr>
      </p:pic>
    </p:spTree>
    <p:extLst>
      <p:ext uri="{BB962C8B-B14F-4D97-AF65-F5344CB8AC3E}">
        <p14:creationId xmlns:p14="http://schemas.microsoft.com/office/powerpoint/2010/main" val="14117743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2800" dirty="0">
                <a:latin typeface="+mn-lt"/>
                <a:cs typeface="Segoe UI Light" panose="020B0502040204020203" pitchFamily="34" charset="0"/>
              </a:rPr>
              <a:t>Breadth-first load-balancing method</a:t>
            </a: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40478"/>
            <a:ext cx="8486234" cy="600164"/>
          </a:xfrm>
          <a:prstGeom prst="rect">
            <a:avLst/>
          </a:prstGeom>
          <a:noFill/>
        </p:spPr>
        <p:txBody>
          <a:bodyPr wrap="square">
            <a:spAutoFit/>
          </a:bodyPr>
          <a:lstStyle/>
          <a:p>
            <a:r>
              <a:rPr lang="en-US" sz="1650" dirty="0"/>
              <a:t>Ideal for providing the best experience for users connecting to their pooled virtual desktop environment.</a:t>
            </a:r>
          </a:p>
        </p:txBody>
      </p:sp>
      <p:pic>
        <p:nvPicPr>
          <p:cNvPr id="3" name="Picture 2">
            <a:extLst>
              <a:ext uri="{FF2B5EF4-FFF2-40B4-BE49-F238E27FC236}">
                <a16:creationId xmlns:a16="http://schemas.microsoft.com/office/drawing/2014/main" id="{1EA4A4B6-D4F7-4841-8E79-844D9A41EBB8}"/>
              </a:ext>
            </a:extLst>
          </p:cNvPr>
          <p:cNvPicPr>
            <a:picLocks noChangeAspect="1"/>
          </p:cNvPicPr>
          <p:nvPr/>
        </p:nvPicPr>
        <p:blipFill>
          <a:blip r:embed="rId3"/>
          <a:stretch>
            <a:fillRect/>
          </a:stretch>
        </p:blipFill>
        <p:spPr>
          <a:xfrm>
            <a:off x="1391244" y="1481815"/>
            <a:ext cx="5803210" cy="3549144"/>
          </a:xfrm>
          <a:prstGeom prst="rect">
            <a:avLst/>
          </a:prstGeom>
        </p:spPr>
      </p:pic>
    </p:spTree>
    <p:extLst>
      <p:ext uri="{BB962C8B-B14F-4D97-AF65-F5344CB8AC3E}">
        <p14:creationId xmlns:p14="http://schemas.microsoft.com/office/powerpoint/2010/main" val="10596166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3218" y="273912"/>
            <a:ext cx="8317564" cy="302309"/>
          </a:xfrm>
        </p:spPr>
        <p:txBody>
          <a:bodyPr/>
          <a:lstStyle/>
          <a:p>
            <a:r>
              <a:rPr lang="en-US" sz="3200" dirty="0">
                <a:latin typeface="+mn-lt"/>
                <a:cs typeface="Segoe UI Light" panose="020B0502040204020203" pitchFamily="34" charset="0"/>
              </a:rPr>
              <a:t>Depth-first load-balancing method</a:t>
            </a:r>
            <a:endParaRPr lang="en-US" sz="1600" dirty="0">
              <a:latin typeface="+mn-lt"/>
              <a:cs typeface="Segoe UI Light" panose="020B0502040204020203" pitchFamily="34" charset="0"/>
            </a:endParaRPr>
          </a:p>
        </p:txBody>
      </p:sp>
      <p:sp>
        <p:nvSpPr>
          <p:cNvPr id="35" name="TextBox 34">
            <a:extLst>
              <a:ext uri="{FF2B5EF4-FFF2-40B4-BE49-F238E27FC236}">
                <a16:creationId xmlns:a16="http://schemas.microsoft.com/office/drawing/2014/main" id="{7F218F40-5D30-46A9-A368-0094623E7D0D}"/>
              </a:ext>
            </a:extLst>
          </p:cNvPr>
          <p:cNvSpPr txBox="1"/>
          <p:nvPr/>
        </p:nvSpPr>
        <p:spPr>
          <a:xfrm>
            <a:off x="328882" y="714100"/>
            <a:ext cx="8486234" cy="600164"/>
          </a:xfrm>
          <a:prstGeom prst="rect">
            <a:avLst/>
          </a:prstGeom>
          <a:noFill/>
        </p:spPr>
        <p:txBody>
          <a:bodyPr wrap="square">
            <a:spAutoFit/>
          </a:bodyPr>
          <a:lstStyle/>
          <a:p>
            <a:r>
              <a:rPr lang="en-US" sz="1650" dirty="0"/>
              <a:t>Ideal for cost-conscious organizations that want more granular control on the number of virtual machines they've allocated for a host pool.</a:t>
            </a:r>
          </a:p>
        </p:txBody>
      </p:sp>
      <p:pic>
        <p:nvPicPr>
          <p:cNvPr id="4" name="Picture 3">
            <a:extLst>
              <a:ext uri="{FF2B5EF4-FFF2-40B4-BE49-F238E27FC236}">
                <a16:creationId xmlns:a16="http://schemas.microsoft.com/office/drawing/2014/main" id="{C2468A9F-CE2D-430A-91D0-2D780AB7119C}"/>
              </a:ext>
            </a:extLst>
          </p:cNvPr>
          <p:cNvPicPr>
            <a:picLocks noChangeAspect="1"/>
          </p:cNvPicPr>
          <p:nvPr/>
        </p:nvPicPr>
        <p:blipFill>
          <a:blip r:embed="rId3"/>
          <a:stretch>
            <a:fillRect/>
          </a:stretch>
        </p:blipFill>
        <p:spPr>
          <a:xfrm>
            <a:off x="1192237" y="1267324"/>
            <a:ext cx="6008963" cy="3602265"/>
          </a:xfrm>
          <a:prstGeom prst="rect">
            <a:avLst/>
          </a:prstGeom>
        </p:spPr>
      </p:pic>
    </p:spTree>
    <p:extLst>
      <p:ext uri="{BB962C8B-B14F-4D97-AF65-F5344CB8AC3E}">
        <p14:creationId xmlns:p14="http://schemas.microsoft.com/office/powerpoint/2010/main" val="4243889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C9C48-6835-47CE-9EBA-277C0B8C8E0E}"/>
              </a:ext>
            </a:extLst>
          </p:cNvPr>
          <p:cNvPicPr>
            <a:picLocks noChangeAspect="1"/>
          </p:cNvPicPr>
          <p:nvPr/>
        </p:nvPicPr>
        <p:blipFill>
          <a:blip r:embed="rId3"/>
          <a:stretch>
            <a:fillRect/>
          </a:stretch>
        </p:blipFill>
        <p:spPr>
          <a:xfrm>
            <a:off x="4460066" y="553790"/>
            <a:ext cx="4318108" cy="3922826"/>
          </a:xfrm>
          <a:prstGeom prst="rect">
            <a:avLst/>
          </a:prstGeom>
        </p:spPr>
      </p:pic>
      <p:sp>
        <p:nvSpPr>
          <p:cNvPr id="8" name="TextBox 7">
            <a:extLst>
              <a:ext uri="{FF2B5EF4-FFF2-40B4-BE49-F238E27FC236}">
                <a16:creationId xmlns:a16="http://schemas.microsoft.com/office/drawing/2014/main" id="{D52A11F3-EB60-4AB6-98A3-6F620AD5A005}"/>
              </a:ext>
            </a:extLst>
          </p:cNvPr>
          <p:cNvSpPr txBox="1"/>
          <p:nvPr/>
        </p:nvSpPr>
        <p:spPr>
          <a:xfrm>
            <a:off x="365827" y="710074"/>
            <a:ext cx="3613409" cy="1015663"/>
          </a:xfrm>
          <a:prstGeom prst="rect">
            <a:avLst/>
          </a:prstGeom>
          <a:noFill/>
        </p:spPr>
        <p:txBody>
          <a:bodyPr wrap="square">
            <a:spAutoFit/>
          </a:bodyPr>
          <a:lstStyle/>
          <a:p>
            <a:r>
              <a:rPr lang="en-US" sz="1500" dirty="0"/>
              <a:t>A Global Administrator in Azure AD may need to elevate access to access  subscriptions and management groups, such as:</a:t>
            </a:r>
          </a:p>
        </p:txBody>
      </p:sp>
      <p:sp>
        <p:nvSpPr>
          <p:cNvPr id="10" name="TextBox 9">
            <a:extLst>
              <a:ext uri="{FF2B5EF4-FFF2-40B4-BE49-F238E27FC236}">
                <a16:creationId xmlns:a16="http://schemas.microsoft.com/office/drawing/2014/main" id="{07C1F2C1-550D-49A9-A51F-583DD45DE69D}"/>
              </a:ext>
            </a:extLst>
          </p:cNvPr>
          <p:cNvSpPr txBox="1"/>
          <p:nvPr/>
        </p:nvSpPr>
        <p:spPr>
          <a:xfrm>
            <a:off x="329943" y="1868054"/>
            <a:ext cx="4057649" cy="2362185"/>
          </a:xfrm>
          <a:prstGeom prst="rect">
            <a:avLst/>
          </a:prstGeom>
          <a:noFill/>
        </p:spPr>
        <p:txBody>
          <a:bodyPr wrap="square">
            <a:spAutoFit/>
          </a:bodyPr>
          <a:lstStyle/>
          <a:p>
            <a:pPr marL="257175" indent="-257175">
              <a:spcAft>
                <a:spcPts val="450"/>
              </a:spcAft>
              <a:buFont typeface="Arial" panose="020B0604020202020204" pitchFamily="34" charset="0"/>
              <a:buChar char="•"/>
            </a:pPr>
            <a:r>
              <a:rPr lang="en-US" sz="1500" dirty="0"/>
              <a:t>Regain access to an Azure subscription or management group when a user has lost access</a:t>
            </a:r>
          </a:p>
          <a:p>
            <a:pPr marL="257175" indent="-257175">
              <a:spcAft>
                <a:spcPts val="450"/>
              </a:spcAft>
              <a:buFont typeface="Arial" panose="020B0604020202020204" pitchFamily="34" charset="0"/>
              <a:buChar char="•"/>
            </a:pPr>
            <a:r>
              <a:rPr lang="en-US" sz="1500" dirty="0"/>
              <a:t>Grant another user access to an Azure subscription or management group</a:t>
            </a:r>
          </a:p>
          <a:p>
            <a:pPr marL="257175" indent="-257175">
              <a:spcAft>
                <a:spcPts val="450"/>
              </a:spcAft>
              <a:buFont typeface="Arial" panose="020B0604020202020204" pitchFamily="34" charset="0"/>
              <a:buChar char="•"/>
            </a:pPr>
            <a:r>
              <a:rPr lang="en-US" sz="1500" dirty="0"/>
              <a:t>See all Azure subscriptions or management groups in an organization</a:t>
            </a:r>
          </a:p>
          <a:p>
            <a:pPr marL="257175" indent="-257175">
              <a:spcAft>
                <a:spcPts val="450"/>
              </a:spcAft>
              <a:buFont typeface="Arial" panose="020B0604020202020204" pitchFamily="34" charset="0"/>
              <a:buChar char="•"/>
            </a:pPr>
            <a:r>
              <a:rPr lang="en-US" sz="1500" dirty="0"/>
              <a:t>Allow an automation app to access all Azure subscriptions or management groups</a:t>
            </a:r>
          </a:p>
        </p:txBody>
      </p:sp>
    </p:spTree>
    <p:extLst>
      <p:ext uri="{BB962C8B-B14F-4D97-AF65-F5344CB8AC3E}">
        <p14:creationId xmlns:p14="http://schemas.microsoft.com/office/powerpoint/2010/main" val="42890567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Plan and implement an Azure Virtual Desktop infrastructure (40–45%)</a:t>
            </a:r>
          </a:p>
          <a:p>
            <a:r>
              <a:rPr lang="en-US" dirty="0"/>
              <a:t>Monitor and maintain an Azure Virtual Desktop infrastructure (10–15%)</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11" name="TextBox 10">
            <a:extLst>
              <a:ext uri="{FF2B5EF4-FFF2-40B4-BE49-F238E27FC236}">
                <a16:creationId xmlns:a16="http://schemas.microsoft.com/office/drawing/2014/main" id="{E3A2C79E-8062-4CBA-84B5-8E74EC5A5D88}"/>
              </a:ext>
            </a:extLst>
          </p:cNvPr>
          <p:cNvSpPr txBox="1"/>
          <p:nvPr/>
        </p:nvSpPr>
        <p:spPr>
          <a:xfrm>
            <a:off x="319024" y="848282"/>
            <a:ext cx="3755218" cy="2631490"/>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FSLogix is designed to roam profiles in remote computing environments, such as Azure Virtual Desktop</a:t>
            </a:r>
          </a:p>
          <a:p>
            <a:pPr marL="214313" indent="-214313">
              <a:spcAft>
                <a:spcPts val="900"/>
              </a:spcAft>
              <a:buFont typeface="Arial" panose="020B0604020202020204" pitchFamily="34" charset="0"/>
              <a:buChar char="•"/>
            </a:pPr>
            <a:r>
              <a:rPr lang="en-US" sz="1500" dirty="0"/>
              <a:t>At sign-in, a container is dynamically attached to the computing environment using a natively supported VHD and a VHDX </a:t>
            </a:r>
          </a:p>
          <a:p>
            <a:pPr marL="214313" indent="-214313">
              <a:spcAft>
                <a:spcPts val="900"/>
              </a:spcAft>
              <a:buFont typeface="Arial" panose="020B0604020202020204" pitchFamily="34" charset="0"/>
              <a:buChar char="•"/>
            </a:pPr>
            <a:r>
              <a:rPr lang="en-US" sz="1500" dirty="0"/>
              <a:t>The user profile is immediately available and appears in the system exactly like a native user profile</a:t>
            </a:r>
          </a:p>
        </p:txBody>
      </p:sp>
      <p:pic>
        <p:nvPicPr>
          <p:cNvPr id="5" name="Picture 4">
            <a:extLst>
              <a:ext uri="{FF2B5EF4-FFF2-40B4-BE49-F238E27FC236}">
                <a16:creationId xmlns:a16="http://schemas.microsoft.com/office/drawing/2014/main" id="{657A2037-7A4F-42F1-B255-51D2C3090210}"/>
              </a:ext>
            </a:extLst>
          </p:cNvPr>
          <p:cNvPicPr>
            <a:picLocks noChangeAspect="1"/>
          </p:cNvPicPr>
          <p:nvPr/>
        </p:nvPicPr>
        <p:blipFill>
          <a:blip r:embed="rId3"/>
          <a:stretch>
            <a:fillRect/>
          </a:stretch>
        </p:blipFill>
        <p:spPr>
          <a:xfrm>
            <a:off x="4205840" y="822539"/>
            <a:ext cx="4887170" cy="2913770"/>
          </a:xfrm>
          <a:prstGeom prst="rect">
            <a:avLst/>
          </a:prstGeom>
        </p:spPr>
      </p:pic>
    </p:spTree>
    <p:extLst>
      <p:ext uri="{BB962C8B-B14F-4D97-AF65-F5344CB8AC3E}">
        <p14:creationId xmlns:p14="http://schemas.microsoft.com/office/powerpoint/2010/main" val="16240423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dirty="0">
                <a:latin typeface="Arial" panose="020B0604020202020204" pitchFamily="34" charset="0"/>
              </a:rPr>
            </a:br>
            <a:endParaRPr lang="en-US" altLang="en-US" sz="1350" dirty="0">
              <a:latin typeface="Arial" panose="020B0604020202020204" pitchFamily="34" charset="0"/>
            </a:endParaRPr>
          </a:p>
        </p:txBody>
      </p:sp>
      <p:sp>
        <p:nvSpPr>
          <p:cNvPr id="5" name="TextBox 4">
            <a:extLst>
              <a:ext uri="{FF2B5EF4-FFF2-40B4-BE49-F238E27FC236}">
                <a16:creationId xmlns:a16="http://schemas.microsoft.com/office/drawing/2014/main" id="{24776B83-EE5B-4F95-B862-E9B450B6C18E}"/>
              </a:ext>
            </a:extLst>
          </p:cNvPr>
          <p:cNvSpPr txBox="1"/>
          <p:nvPr/>
        </p:nvSpPr>
        <p:spPr>
          <a:xfrm>
            <a:off x="4410795" y="920057"/>
            <a:ext cx="3624890" cy="553998"/>
          </a:xfrm>
          <a:prstGeom prst="rect">
            <a:avLst/>
          </a:prstGeom>
          <a:noFill/>
        </p:spPr>
        <p:txBody>
          <a:bodyPr wrap="square">
            <a:spAutoFit/>
          </a:bodyPr>
          <a:lstStyle/>
          <a:p>
            <a:r>
              <a:rPr lang="en-US" sz="1500" dirty="0"/>
              <a:t>The diagram below shows an Azure Virtual Desktop workspace with two host pools:</a:t>
            </a:r>
          </a:p>
        </p:txBody>
      </p:sp>
      <p:sp>
        <p:nvSpPr>
          <p:cNvPr id="9" name="TextBox 8">
            <a:extLst>
              <a:ext uri="{FF2B5EF4-FFF2-40B4-BE49-F238E27FC236}">
                <a16:creationId xmlns:a16="http://schemas.microsoft.com/office/drawing/2014/main" id="{1C078861-C573-4160-8AD6-BE7F4ADEF75D}"/>
              </a:ext>
            </a:extLst>
          </p:cNvPr>
          <p:cNvSpPr txBox="1"/>
          <p:nvPr/>
        </p:nvSpPr>
        <p:spPr>
          <a:xfrm>
            <a:off x="4481740" y="1848037"/>
            <a:ext cx="4110191" cy="2054409"/>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b="1" dirty="0"/>
              <a:t>Host pool A </a:t>
            </a:r>
            <a:r>
              <a:rPr lang="en-US" sz="1500" dirty="0"/>
              <a:t>has two application groups: Desktop and RemoteApp. These resources are shared (pooled) across the sales team.</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b="1" dirty="0"/>
              <a:t>Host pool B</a:t>
            </a:r>
            <a:r>
              <a:rPr lang="en-US" sz="1500" dirty="0"/>
              <a:t> has a Desktop application group with personal desktops available to an engineering team.</a:t>
            </a:r>
          </a:p>
          <a:p>
            <a:pPr marL="257175" indent="-257175">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39AB675F-4EAE-4849-832E-6EF1FEED6477}"/>
              </a:ext>
            </a:extLst>
          </p:cNvPr>
          <p:cNvPicPr>
            <a:picLocks noChangeAspect="1"/>
          </p:cNvPicPr>
          <p:nvPr/>
        </p:nvPicPr>
        <p:blipFill>
          <a:blip r:embed="rId3"/>
          <a:stretch>
            <a:fillRect/>
          </a:stretch>
        </p:blipFill>
        <p:spPr>
          <a:xfrm>
            <a:off x="381942" y="665742"/>
            <a:ext cx="3504724" cy="3398812"/>
          </a:xfrm>
          <a:prstGeom prst="rect">
            <a:avLst/>
          </a:prstGeom>
        </p:spPr>
      </p:pic>
    </p:spTree>
    <p:extLst>
      <p:ext uri="{BB962C8B-B14F-4D97-AF65-F5344CB8AC3E}">
        <p14:creationId xmlns:p14="http://schemas.microsoft.com/office/powerpoint/2010/main" val="39161630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34F22E87-7A94-4755-BC40-1FAD75852405}"/>
              </a:ext>
            </a:extLst>
          </p:cNvPr>
          <p:cNvSpPr txBox="1"/>
          <p:nvPr/>
        </p:nvSpPr>
        <p:spPr>
          <a:xfrm>
            <a:off x="370645" y="1490324"/>
            <a:ext cx="2560598" cy="2516073"/>
          </a:xfrm>
          <a:prstGeom prst="rect">
            <a:avLst/>
          </a:prstGeom>
          <a:noFill/>
        </p:spPr>
        <p:txBody>
          <a:bodyPr wrap="square">
            <a:spAutoFit/>
          </a:bodyPr>
          <a:lstStyle/>
          <a:p>
            <a:pPr>
              <a:spcAft>
                <a:spcPts val="900"/>
              </a:spcAft>
            </a:pPr>
            <a:r>
              <a:rPr lang="en-US" sz="1500" dirty="0"/>
              <a:t>For access to remote apps and desktops, users need:</a:t>
            </a:r>
          </a:p>
          <a:p>
            <a:pPr marL="214313" indent="-214313">
              <a:spcAft>
                <a:spcPts val="900"/>
              </a:spcAft>
              <a:buFont typeface="Arial" panose="020B0604020202020204" pitchFamily="34" charset="0"/>
              <a:buChar char="•"/>
            </a:pPr>
            <a:r>
              <a:rPr lang="en-US" sz="1500" dirty="0"/>
              <a:t>A domain</a:t>
            </a:r>
          </a:p>
          <a:p>
            <a:pPr marL="214313" indent="-214313">
              <a:spcAft>
                <a:spcPts val="900"/>
              </a:spcAft>
              <a:buFont typeface="Arial" panose="020B0604020202020204" pitchFamily="34" charset="0"/>
              <a:buChar char="•"/>
            </a:pPr>
            <a:r>
              <a:rPr lang="en-US" sz="1500" dirty="0"/>
              <a:t>Username</a:t>
            </a:r>
          </a:p>
          <a:p>
            <a:pPr marL="214313" indent="-214313">
              <a:spcAft>
                <a:spcPts val="900"/>
              </a:spcAft>
              <a:buFont typeface="Arial" panose="020B0604020202020204" pitchFamily="34" charset="0"/>
              <a:buChar char="•"/>
            </a:pPr>
            <a:r>
              <a:rPr lang="en-US" sz="1500" dirty="0"/>
              <a:t>Password</a:t>
            </a:r>
          </a:p>
          <a:p>
            <a:pPr marL="214313" indent="-214313">
              <a:spcAft>
                <a:spcPts val="900"/>
              </a:spcAft>
              <a:buFont typeface="Arial" panose="020B0604020202020204" pitchFamily="34" charset="0"/>
              <a:buChar char="•"/>
            </a:pPr>
            <a:r>
              <a:rPr lang="en-US" sz="1500" dirty="0"/>
              <a:t>URL (provided by the admin)</a:t>
            </a:r>
          </a:p>
          <a:p>
            <a:pPr marL="214313" indent="-214313">
              <a:spcAft>
                <a:spcPts val="900"/>
              </a:spcAft>
              <a:buFont typeface="Arial" panose="020B0604020202020204" pitchFamily="34" charset="0"/>
              <a:buChar char="•"/>
            </a:pPr>
            <a:r>
              <a:rPr lang="en-US" sz="1500" dirty="0"/>
              <a:t>A supported web browser</a:t>
            </a:r>
          </a:p>
        </p:txBody>
      </p:sp>
      <p:sp>
        <p:nvSpPr>
          <p:cNvPr id="7" name="TextBox 6">
            <a:extLst>
              <a:ext uri="{FF2B5EF4-FFF2-40B4-BE49-F238E27FC236}">
                <a16:creationId xmlns:a16="http://schemas.microsoft.com/office/drawing/2014/main" id="{1DA2890F-0BE0-4211-AD48-F456492EC7F3}"/>
              </a:ext>
            </a:extLst>
          </p:cNvPr>
          <p:cNvSpPr txBox="1"/>
          <p:nvPr/>
        </p:nvSpPr>
        <p:spPr>
          <a:xfrm>
            <a:off x="370645" y="433539"/>
            <a:ext cx="7670915" cy="646331"/>
          </a:xfrm>
          <a:prstGeom prst="rect">
            <a:avLst/>
          </a:prstGeom>
          <a:noFill/>
        </p:spPr>
        <p:txBody>
          <a:bodyPr wrap="square">
            <a:spAutoFit/>
          </a:bodyPr>
          <a:lstStyle/>
          <a:p>
            <a:r>
              <a:rPr lang="en-US" dirty="0">
                <a:solidFill>
                  <a:schemeClr val="tx2">
                    <a:lumMod val="75000"/>
                  </a:schemeClr>
                </a:solidFill>
              </a:rPr>
              <a:t>Remote Desktop web client uses a compatible web browser to access remote resources (apps and desktops) published to you by your admin. </a:t>
            </a:r>
          </a:p>
        </p:txBody>
      </p:sp>
      <p:graphicFrame>
        <p:nvGraphicFramePr>
          <p:cNvPr id="3" name="Object 2">
            <a:extLst>
              <a:ext uri="{FF2B5EF4-FFF2-40B4-BE49-F238E27FC236}">
                <a16:creationId xmlns:a16="http://schemas.microsoft.com/office/drawing/2014/main" id="{105035DF-0178-D030-3AD7-99CF57F7D56B}"/>
              </a:ext>
            </a:extLst>
          </p:cNvPr>
          <p:cNvGraphicFramePr>
            <a:graphicFrameLocks noChangeAspect="1"/>
          </p:cNvGraphicFramePr>
          <p:nvPr/>
        </p:nvGraphicFramePr>
        <p:xfrm>
          <a:off x="3296126" y="1490324"/>
          <a:ext cx="4992254" cy="2759233"/>
        </p:xfrm>
        <a:graphic>
          <a:graphicData uri="http://schemas.openxmlformats.org/presentationml/2006/ole">
            <mc:AlternateContent xmlns:mc="http://schemas.openxmlformats.org/markup-compatibility/2006">
              <mc:Choice xmlns:v="urn:schemas-microsoft-com:vml" Requires="v">
                <p:oleObj name="Bitmap Image" r:id="rId3" imgW="3524400" imgH="1947960" progId="Paint.Picture">
                  <p:embed/>
                </p:oleObj>
              </mc:Choice>
              <mc:Fallback>
                <p:oleObj name="Bitmap Image" r:id="rId3" imgW="3524400" imgH="1947960" progId="Paint.Picture">
                  <p:embed/>
                  <p:pic>
                    <p:nvPicPr>
                      <p:cNvPr id="3" name="Object 2">
                        <a:extLst>
                          <a:ext uri="{FF2B5EF4-FFF2-40B4-BE49-F238E27FC236}">
                            <a16:creationId xmlns:a16="http://schemas.microsoft.com/office/drawing/2014/main" id="{105035DF-0178-D030-3AD7-99CF57F7D56B}"/>
                          </a:ext>
                        </a:extLst>
                      </p:cNvPr>
                      <p:cNvPicPr/>
                      <p:nvPr/>
                    </p:nvPicPr>
                    <p:blipFill>
                      <a:blip r:embed="rId4"/>
                      <a:stretch>
                        <a:fillRect/>
                      </a:stretch>
                    </p:blipFill>
                    <p:spPr>
                      <a:xfrm>
                        <a:off x="3296126" y="1490324"/>
                        <a:ext cx="4992254" cy="2759233"/>
                      </a:xfrm>
                      <a:prstGeom prst="rect">
                        <a:avLst/>
                      </a:prstGeom>
                    </p:spPr>
                  </p:pic>
                </p:oleObj>
              </mc:Fallback>
            </mc:AlternateContent>
          </a:graphicData>
        </a:graphic>
      </p:graphicFrame>
    </p:spTree>
    <p:extLst>
      <p:ext uri="{BB962C8B-B14F-4D97-AF65-F5344CB8AC3E}">
        <p14:creationId xmlns:p14="http://schemas.microsoft.com/office/powerpoint/2010/main" val="27735947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257432-4A76-4B05-A155-F0465AA7AD7B}"/>
              </a:ext>
            </a:extLst>
          </p:cNvPr>
          <p:cNvSpPr/>
          <p:nvPr/>
        </p:nvSpPr>
        <p:spPr bwMode="auto">
          <a:xfrm>
            <a:off x="447661" y="3488907"/>
            <a:ext cx="8421329"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A285CCB-1A19-49A4-A2A4-E4E9C0E4AFD5}"/>
              </a:ext>
            </a:extLst>
          </p:cNvPr>
          <p:cNvSpPr/>
          <p:nvPr/>
        </p:nvSpPr>
        <p:spPr bwMode="auto">
          <a:xfrm>
            <a:off x="420769" y="2032842"/>
            <a:ext cx="8454513" cy="7374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Box 4">
            <a:extLst>
              <a:ext uri="{FF2B5EF4-FFF2-40B4-BE49-F238E27FC236}">
                <a16:creationId xmlns:a16="http://schemas.microsoft.com/office/drawing/2014/main" id="{D99C9E0D-D7F5-4A61-AC6F-248B25BFE58E}"/>
              </a:ext>
            </a:extLst>
          </p:cNvPr>
          <p:cNvSpPr txBox="1"/>
          <p:nvPr/>
        </p:nvSpPr>
        <p:spPr>
          <a:xfrm>
            <a:off x="319025" y="632027"/>
            <a:ext cx="8069121" cy="646331"/>
          </a:xfrm>
          <a:prstGeom prst="rect">
            <a:avLst/>
          </a:prstGeom>
          <a:noFill/>
        </p:spPr>
        <p:txBody>
          <a:bodyPr wrap="square">
            <a:spAutoFit/>
          </a:bodyPr>
          <a:lstStyle/>
          <a:p>
            <a:r>
              <a:rPr lang="en-US" dirty="0">
                <a:solidFill>
                  <a:schemeClr val="tx2">
                    <a:lumMod val="75000"/>
                  </a:schemeClr>
                </a:solidFill>
              </a:rPr>
              <a:t>Deploying using group policies or the Microsoft Endpoint Configuration Manager lets you run the installer silently using a command line. </a:t>
            </a:r>
          </a:p>
        </p:txBody>
      </p:sp>
      <p:sp>
        <p:nvSpPr>
          <p:cNvPr id="3" name="Rectangle 1">
            <a:extLst>
              <a:ext uri="{FF2B5EF4-FFF2-40B4-BE49-F238E27FC236}">
                <a16:creationId xmlns:a16="http://schemas.microsoft.com/office/drawing/2014/main" id="{F9929304-CD94-4D1C-9A49-2A7EF91F42A1}"/>
              </a:ext>
            </a:extLst>
          </p:cNvPr>
          <p:cNvSpPr>
            <a:spLocks noChangeArrowheads="1"/>
          </p:cNvSpPr>
          <p:nvPr/>
        </p:nvSpPr>
        <p:spPr bwMode="auto">
          <a:xfrm>
            <a:off x="689928" y="2279810"/>
            <a:ext cx="5847736" cy="26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p>
            <a:pPr defTabSz="685800" eaLnBrk="0" fontAlgn="base" hangingPunct="0">
              <a:spcBef>
                <a:spcPct val="0"/>
              </a:spcBef>
              <a:spcAft>
                <a:spcPct val="0"/>
              </a:spcAft>
            </a:pPr>
            <a:r>
              <a:rPr lang="en-US" altLang="en-US" sz="1500" dirty="0">
                <a:solidFill>
                  <a:schemeClr val="bg1"/>
                </a:solidFill>
                <a:latin typeface="Consolas" panose="020B0609020204030204" pitchFamily="49" charset="0"/>
              </a:rPr>
              <a:t>msiexec.exe /</a:t>
            </a:r>
            <a:r>
              <a:rPr lang="en-US" altLang="en-US" sz="1500">
                <a:solidFill>
                  <a:schemeClr val="bg1"/>
                </a:solidFill>
                <a:latin typeface="Consolas" panose="020B0609020204030204" pitchFamily="49" charset="0"/>
              </a:rPr>
              <a:t>i </a:t>
            </a:r>
            <a:r>
              <a:rPr lang="en-US" altLang="en-US" sz="1500" dirty="0">
                <a:solidFill>
                  <a:schemeClr val="bg1"/>
                </a:solidFill>
                <a:latin typeface="Consolas" panose="020B0609020204030204" pitchFamily="49" charset="0"/>
              </a:rPr>
              <a:t>&lt;path to the MSI&gt; /</a:t>
            </a:r>
            <a:r>
              <a:rPr lang="en-US" altLang="en-US" sz="1500" dirty="0" err="1">
                <a:solidFill>
                  <a:schemeClr val="bg1"/>
                </a:solidFill>
                <a:latin typeface="Consolas" panose="020B0609020204030204" pitchFamily="49" charset="0"/>
              </a:rPr>
              <a:t>qn</a:t>
            </a:r>
            <a:r>
              <a:rPr lang="en-US" altLang="en-US" sz="1500" dirty="0">
                <a:solidFill>
                  <a:schemeClr val="bg1"/>
                </a:solidFill>
                <a:latin typeface="Consolas" panose="020B0609020204030204" pitchFamily="49" charset="0"/>
              </a:rPr>
              <a:t> ALLUSERS=1</a:t>
            </a:r>
            <a:r>
              <a:rPr lang="en-US" altLang="en-US" sz="788" dirty="0">
                <a:solidFill>
                  <a:schemeClr val="bg1"/>
                </a:solidFill>
                <a:latin typeface="Consolas" panose="020B0609020204030204" pitchFamily="49" charset="0"/>
              </a:rPr>
              <a:t> </a:t>
            </a:r>
            <a:endParaRPr lang="en-US" altLang="en-US" sz="33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3BA50744-B4E2-4BD7-958E-ABEE1A9A4C5E}"/>
              </a:ext>
            </a:extLst>
          </p:cNvPr>
          <p:cNvSpPr txBox="1"/>
          <p:nvPr/>
        </p:nvSpPr>
        <p:spPr>
          <a:xfrm>
            <a:off x="373759" y="1521096"/>
            <a:ext cx="4920431" cy="346249"/>
          </a:xfrm>
          <a:prstGeom prst="rect">
            <a:avLst/>
          </a:prstGeom>
          <a:noFill/>
        </p:spPr>
        <p:txBody>
          <a:bodyPr wrap="square">
            <a:spAutoFit/>
          </a:bodyPr>
          <a:lstStyle/>
          <a:p>
            <a:r>
              <a:rPr lang="en-US" sz="1650" dirty="0"/>
              <a:t>Per-device installation, run:</a:t>
            </a:r>
          </a:p>
        </p:txBody>
      </p:sp>
      <p:sp>
        <p:nvSpPr>
          <p:cNvPr id="9" name="TextBox 8">
            <a:extLst>
              <a:ext uri="{FF2B5EF4-FFF2-40B4-BE49-F238E27FC236}">
                <a16:creationId xmlns:a16="http://schemas.microsoft.com/office/drawing/2014/main" id="{8E3EE86D-D9C9-4DCE-A719-B74CDF3EA5D2}"/>
              </a:ext>
            </a:extLst>
          </p:cNvPr>
          <p:cNvSpPr txBox="1"/>
          <p:nvPr/>
        </p:nvSpPr>
        <p:spPr>
          <a:xfrm>
            <a:off x="367467" y="3051422"/>
            <a:ext cx="4920431" cy="346249"/>
          </a:xfrm>
          <a:prstGeom prst="rect">
            <a:avLst/>
          </a:prstGeom>
          <a:noFill/>
        </p:spPr>
        <p:txBody>
          <a:bodyPr wrap="square">
            <a:spAutoFit/>
          </a:bodyPr>
          <a:lstStyle/>
          <a:p>
            <a:r>
              <a:rPr lang="en-US" sz="1650" dirty="0"/>
              <a:t>Per-user installation, run:</a:t>
            </a:r>
          </a:p>
        </p:txBody>
      </p:sp>
      <p:sp>
        <p:nvSpPr>
          <p:cNvPr id="11" name="TextBox 10">
            <a:extLst>
              <a:ext uri="{FF2B5EF4-FFF2-40B4-BE49-F238E27FC236}">
                <a16:creationId xmlns:a16="http://schemas.microsoft.com/office/drawing/2014/main" id="{1371B3DE-674F-40ED-AC69-167F1C5AF929}"/>
              </a:ext>
            </a:extLst>
          </p:cNvPr>
          <p:cNvSpPr txBox="1"/>
          <p:nvPr/>
        </p:nvSpPr>
        <p:spPr>
          <a:xfrm>
            <a:off x="606206" y="3707575"/>
            <a:ext cx="7871951" cy="323165"/>
          </a:xfrm>
          <a:prstGeom prst="rect">
            <a:avLst/>
          </a:prstGeom>
          <a:noFill/>
        </p:spPr>
        <p:txBody>
          <a:bodyPr wrap="square">
            <a:spAutoFit/>
          </a:bodyPr>
          <a:lstStyle/>
          <a:p>
            <a:r>
              <a:rPr lang="en-US" sz="1500" dirty="0">
                <a:solidFill>
                  <a:schemeClr val="bg1"/>
                </a:solidFill>
                <a:latin typeface="Consolas" panose="020B0609020204030204" pitchFamily="49" charset="0"/>
              </a:rPr>
              <a:t>msiexec.exe /</a:t>
            </a:r>
            <a:r>
              <a:rPr lang="en-US" sz="1500" dirty="0" err="1">
                <a:solidFill>
                  <a:schemeClr val="bg1"/>
                </a:solidFill>
                <a:latin typeface="Consolas" panose="020B0609020204030204" pitchFamily="49" charset="0"/>
              </a:rPr>
              <a:t>i</a:t>
            </a:r>
            <a:r>
              <a:rPr lang="en-US" sz="1500" dirty="0">
                <a:solidFill>
                  <a:schemeClr val="bg1"/>
                </a:solidFill>
                <a:latin typeface="Consolas" panose="020B0609020204030204" pitchFamily="49" charset="0"/>
              </a:rPr>
              <a:t> `&lt;path to the MSI&gt;` /</a:t>
            </a:r>
            <a:r>
              <a:rPr lang="en-US" sz="1500" dirty="0" err="1">
                <a:solidFill>
                  <a:schemeClr val="bg1"/>
                </a:solidFill>
                <a:latin typeface="Consolas" panose="020B0609020204030204" pitchFamily="49" charset="0"/>
              </a:rPr>
              <a:t>qn</a:t>
            </a:r>
            <a:r>
              <a:rPr lang="en-US" sz="1500" dirty="0">
                <a:solidFill>
                  <a:schemeClr val="bg1"/>
                </a:solidFill>
                <a:latin typeface="Consolas" panose="020B0609020204030204" pitchFamily="49" charset="0"/>
              </a:rPr>
              <a:t> ALLUSERS=2 MSIINSTALLPERUSER=1</a:t>
            </a:r>
          </a:p>
        </p:txBody>
      </p:sp>
    </p:spTree>
    <p:extLst>
      <p:ext uri="{BB962C8B-B14F-4D97-AF65-F5344CB8AC3E}">
        <p14:creationId xmlns:p14="http://schemas.microsoft.com/office/powerpoint/2010/main" val="28286368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C863EF-9D93-AA8C-9CF1-404807041080}"/>
              </a:ext>
            </a:extLst>
          </p:cNvPr>
          <p:cNvSpPr txBox="1"/>
          <p:nvPr/>
        </p:nvSpPr>
        <p:spPr>
          <a:xfrm>
            <a:off x="330843" y="276017"/>
            <a:ext cx="7486205" cy="369332"/>
          </a:xfrm>
          <a:prstGeom prst="rect">
            <a:avLst/>
          </a:prstGeom>
          <a:noFill/>
        </p:spPr>
        <p:txBody>
          <a:bodyPr wrap="square">
            <a:spAutoFit/>
          </a:bodyPr>
          <a:lstStyle/>
          <a:p>
            <a:r>
              <a:rPr lang="en-US" dirty="0"/>
              <a:t>Azure Virtual Desktop RDP </a:t>
            </a:r>
            <a:r>
              <a:rPr lang="en-US" dirty="0" err="1"/>
              <a:t>Shortpath</a:t>
            </a:r>
            <a:r>
              <a:rPr lang="en-US" dirty="0"/>
              <a:t> for managed networks</a:t>
            </a:r>
          </a:p>
        </p:txBody>
      </p:sp>
      <p:pic>
        <p:nvPicPr>
          <p:cNvPr id="14" name="Picture 13">
            <a:extLst>
              <a:ext uri="{FF2B5EF4-FFF2-40B4-BE49-F238E27FC236}">
                <a16:creationId xmlns:a16="http://schemas.microsoft.com/office/drawing/2014/main" id="{F61A0D6D-38A5-6D4F-641C-55B23BAA8CCD}"/>
              </a:ext>
            </a:extLst>
          </p:cNvPr>
          <p:cNvPicPr>
            <a:picLocks noChangeAspect="1"/>
          </p:cNvPicPr>
          <p:nvPr/>
        </p:nvPicPr>
        <p:blipFill>
          <a:blip r:embed="rId3"/>
          <a:stretch>
            <a:fillRect/>
          </a:stretch>
        </p:blipFill>
        <p:spPr>
          <a:xfrm>
            <a:off x="397580" y="698155"/>
            <a:ext cx="7352731" cy="4257822"/>
          </a:xfrm>
          <a:prstGeom prst="rect">
            <a:avLst/>
          </a:prstGeom>
        </p:spPr>
      </p:pic>
    </p:spTree>
    <p:extLst>
      <p:ext uri="{BB962C8B-B14F-4D97-AF65-F5344CB8AC3E}">
        <p14:creationId xmlns:p14="http://schemas.microsoft.com/office/powerpoint/2010/main" val="11512557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D6755-A464-4745-9E3E-D48A227A0863}"/>
              </a:ext>
            </a:extLst>
          </p:cNvPr>
          <p:cNvPicPr>
            <a:picLocks noChangeAspect="1"/>
          </p:cNvPicPr>
          <p:nvPr/>
        </p:nvPicPr>
        <p:blipFill>
          <a:blip r:embed="rId3"/>
          <a:stretch>
            <a:fillRect/>
          </a:stretch>
        </p:blipFill>
        <p:spPr>
          <a:xfrm>
            <a:off x="919470" y="56896"/>
            <a:ext cx="7086652" cy="3261146"/>
          </a:xfrm>
          <a:prstGeom prst="rect">
            <a:avLst/>
          </a:prstGeom>
        </p:spPr>
      </p:pic>
      <p:sp>
        <p:nvSpPr>
          <p:cNvPr id="13" name="TextBox 12">
            <a:extLst>
              <a:ext uri="{FF2B5EF4-FFF2-40B4-BE49-F238E27FC236}">
                <a16:creationId xmlns:a16="http://schemas.microsoft.com/office/drawing/2014/main" id="{1218477E-3F1C-4A69-B0F1-334CEDC53C61}"/>
              </a:ext>
            </a:extLst>
          </p:cNvPr>
          <p:cNvSpPr txBox="1"/>
          <p:nvPr/>
        </p:nvSpPr>
        <p:spPr>
          <a:xfrm>
            <a:off x="609331" y="3419064"/>
            <a:ext cx="8477493" cy="1131079"/>
          </a:xfrm>
          <a:prstGeom prst="rect">
            <a:avLst/>
          </a:prstGeom>
          <a:noFill/>
        </p:spPr>
        <p:txBody>
          <a:bodyPr wrap="square">
            <a:spAutoFit/>
          </a:bodyPr>
          <a:lstStyle/>
          <a:p>
            <a:pPr marL="257175" indent="-257175">
              <a:buFont typeface="Arial" panose="020B0604020202020204" pitchFamily="34" charset="0"/>
              <a:buChar char="•"/>
            </a:pPr>
            <a:r>
              <a:rPr lang="en-US" sz="1350" dirty="0"/>
              <a:t>A host pool is a collection of Azure virtual machines that register to Azure Virtual Desktop as session hosts.</a:t>
            </a:r>
          </a:p>
          <a:p>
            <a:pPr marL="257175" indent="-257175">
              <a:buFont typeface="Arial" panose="020B0604020202020204" pitchFamily="34" charset="0"/>
              <a:buChar char="•"/>
            </a:pPr>
            <a:r>
              <a:rPr lang="en-US" sz="1350" dirty="0"/>
              <a:t>These virtual machines run in your virtual network and are subject to the virtual network security controls.</a:t>
            </a:r>
          </a:p>
          <a:p>
            <a:pPr marL="257175" indent="-257175">
              <a:buFont typeface="Arial" panose="020B0604020202020204" pitchFamily="34" charset="0"/>
              <a:buChar char="•"/>
            </a:pPr>
            <a:r>
              <a:rPr lang="en-US" sz="1350" dirty="0"/>
              <a:t>They need outbound Internet access to the Azure Virtual Desktop service to operate properly and might also need outbound Internet access for end users.</a:t>
            </a:r>
          </a:p>
          <a:p>
            <a:pPr marL="257175" indent="-257175">
              <a:buFont typeface="Arial" panose="020B0604020202020204" pitchFamily="34" charset="0"/>
              <a:buChar char="•"/>
            </a:pPr>
            <a:r>
              <a:rPr lang="en-US" sz="1350" dirty="0"/>
              <a:t>Azure Firewall can help you lock down your environment and filter outbound traffic.</a:t>
            </a:r>
          </a:p>
        </p:txBody>
      </p:sp>
    </p:spTree>
    <p:extLst>
      <p:ext uri="{BB962C8B-B14F-4D97-AF65-F5344CB8AC3E}">
        <p14:creationId xmlns:p14="http://schemas.microsoft.com/office/powerpoint/2010/main" val="472821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5C2B60-BDB0-41BE-8F21-35242B47B60B}"/>
              </a:ext>
            </a:extLst>
          </p:cNvPr>
          <p:cNvSpPr txBox="1"/>
          <p:nvPr/>
        </p:nvSpPr>
        <p:spPr>
          <a:xfrm>
            <a:off x="248350" y="1208348"/>
            <a:ext cx="2972525" cy="2169825"/>
          </a:xfrm>
          <a:prstGeom prst="rect">
            <a:avLst/>
          </a:prstGeom>
          <a:noFill/>
        </p:spPr>
        <p:txBody>
          <a:bodyPr wrap="square">
            <a:spAutoFit/>
          </a:bodyPr>
          <a:lstStyle/>
          <a:p>
            <a:r>
              <a:rPr lang="en-US" sz="1500" dirty="0"/>
              <a:t>Microsoft Bastion provides secure connectivity to all VMs in a virtual network in which it is provisioned. </a:t>
            </a:r>
          </a:p>
          <a:p>
            <a:endParaRPr lang="en-US" sz="1500" dirty="0"/>
          </a:p>
          <a:p>
            <a:r>
              <a:rPr lang="en-US" sz="1500" dirty="0"/>
              <a:t>Using Microsoft Bastion protects your virtual machines from exposing RDP/SSH ports to the outside world, while still providing secure access using RDP/SSH.</a:t>
            </a:r>
          </a:p>
        </p:txBody>
      </p:sp>
      <p:pic>
        <p:nvPicPr>
          <p:cNvPr id="4" name="Picture 3">
            <a:extLst>
              <a:ext uri="{FF2B5EF4-FFF2-40B4-BE49-F238E27FC236}">
                <a16:creationId xmlns:a16="http://schemas.microsoft.com/office/drawing/2014/main" id="{22609883-9947-4C06-AD18-4EF5C6C0247F}"/>
              </a:ext>
            </a:extLst>
          </p:cNvPr>
          <p:cNvPicPr>
            <a:picLocks noChangeAspect="1"/>
          </p:cNvPicPr>
          <p:nvPr/>
        </p:nvPicPr>
        <p:blipFill>
          <a:blip r:embed="rId3"/>
          <a:stretch>
            <a:fillRect/>
          </a:stretch>
        </p:blipFill>
        <p:spPr>
          <a:xfrm>
            <a:off x="3557734" y="797200"/>
            <a:ext cx="5586266" cy="3927644"/>
          </a:xfrm>
          <a:prstGeom prst="rect">
            <a:avLst/>
          </a:prstGeom>
        </p:spPr>
      </p:pic>
    </p:spTree>
    <p:extLst>
      <p:ext uri="{BB962C8B-B14F-4D97-AF65-F5344CB8AC3E}">
        <p14:creationId xmlns:p14="http://schemas.microsoft.com/office/powerpoint/2010/main" val="31291279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84589" y="419161"/>
            <a:ext cx="7847389" cy="668339"/>
          </a:xfrm>
        </p:spPr>
        <p:txBody>
          <a:bodyPr/>
          <a:lstStyle/>
          <a:p>
            <a:pPr>
              <a:spcBef>
                <a:spcPts val="0"/>
              </a:spcBef>
              <a:spcAft>
                <a:spcPts val="900"/>
              </a:spcAft>
            </a:pPr>
            <a:r>
              <a:rPr lang="en-US" sz="1500" dirty="0">
                <a:latin typeface="Segoe UI" panose="020B0502040204020203" pitchFamily="34" charset="0"/>
                <a:cs typeface="Segoe UI" panose="020B0502040204020203" pitchFamily="34" charset="0"/>
              </a:rPr>
              <a:t>Azure Network Watcher  provides tools to monitor, diagnose, view metrics, and enable or disable logs for resources in an Azure virtual network.</a:t>
            </a:r>
          </a:p>
        </p:txBody>
      </p:sp>
      <p:sp>
        <p:nvSpPr>
          <p:cNvPr id="9" name="TextBox 8">
            <a:extLst>
              <a:ext uri="{FF2B5EF4-FFF2-40B4-BE49-F238E27FC236}">
                <a16:creationId xmlns:a16="http://schemas.microsoft.com/office/drawing/2014/main" id="{5C1CC2E1-C1A1-4950-BB08-5A30D9F41ECB}"/>
              </a:ext>
            </a:extLst>
          </p:cNvPr>
          <p:cNvSpPr txBox="1"/>
          <p:nvPr/>
        </p:nvSpPr>
        <p:spPr>
          <a:xfrm>
            <a:off x="319025" y="1516332"/>
            <a:ext cx="2970423" cy="1962076"/>
          </a:xfrm>
          <a:prstGeom prst="rect">
            <a:avLst/>
          </a:prstGeom>
          <a:noFill/>
        </p:spPr>
        <p:txBody>
          <a:bodyPr wrap="square">
            <a:spAutoFit/>
          </a:bodyPr>
          <a:lstStyle/>
          <a:p>
            <a:r>
              <a:rPr lang="en-US" sz="1350" dirty="0"/>
              <a:t>Connection Monitor 2.0 monitors communication at a regular interval and informs you of reachability, latency, and network topology changes between the VM and the endpoint.</a:t>
            </a:r>
          </a:p>
          <a:p>
            <a:endParaRPr lang="en-US" sz="1350" dirty="0"/>
          </a:p>
          <a:p>
            <a:r>
              <a:rPr lang="en-US" sz="1350" dirty="0"/>
              <a:t>If an endpoint becomes unreachable, connection troubleshoot informs you of the reason. </a:t>
            </a:r>
          </a:p>
        </p:txBody>
      </p:sp>
      <p:pic>
        <p:nvPicPr>
          <p:cNvPr id="4" name="Picture 3">
            <a:extLst>
              <a:ext uri="{FF2B5EF4-FFF2-40B4-BE49-F238E27FC236}">
                <a16:creationId xmlns:a16="http://schemas.microsoft.com/office/drawing/2014/main" id="{9B9DF654-7A72-4557-8D7B-EFA1342B5E6E}"/>
              </a:ext>
            </a:extLst>
          </p:cNvPr>
          <p:cNvPicPr>
            <a:picLocks noChangeAspect="1"/>
          </p:cNvPicPr>
          <p:nvPr/>
        </p:nvPicPr>
        <p:blipFill>
          <a:blip r:embed="rId3"/>
          <a:stretch>
            <a:fillRect/>
          </a:stretch>
        </p:blipFill>
        <p:spPr>
          <a:xfrm>
            <a:off x="3289448" y="908265"/>
            <a:ext cx="5627225" cy="3373951"/>
          </a:xfrm>
          <a:prstGeom prst="rect">
            <a:avLst/>
          </a:prstGeom>
        </p:spPr>
      </p:pic>
    </p:spTree>
    <p:extLst>
      <p:ext uri="{BB962C8B-B14F-4D97-AF65-F5344CB8AC3E}">
        <p14:creationId xmlns:p14="http://schemas.microsoft.com/office/powerpoint/2010/main" val="3038697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Plan and implement Remote Desktop Protocol Short path</a:t>
            </a:r>
          </a:p>
        </p:txBody>
      </p:sp>
      <p:pic>
        <p:nvPicPr>
          <p:cNvPr id="6" name="Picture Placeholder 6">
            <a:extLst>
              <a:ext uri="{FF2B5EF4-FFF2-40B4-BE49-F238E27FC236}">
                <a16:creationId xmlns:a16="http://schemas.microsoft.com/office/drawing/2014/main" id="{0A5C986C-42E3-4C98-92A2-6D851BDB7BA3}"/>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440833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C1CC2E1-C1A1-4950-BB08-5A30D9F41ECB}"/>
              </a:ext>
            </a:extLst>
          </p:cNvPr>
          <p:cNvSpPr txBox="1"/>
          <p:nvPr/>
        </p:nvSpPr>
        <p:spPr>
          <a:xfrm>
            <a:off x="157645" y="468031"/>
            <a:ext cx="3207062" cy="4039567"/>
          </a:xfrm>
          <a:prstGeom prst="rect">
            <a:avLst/>
          </a:prstGeom>
          <a:noFill/>
        </p:spPr>
        <p:txBody>
          <a:bodyPr wrap="square">
            <a:spAutoFit/>
          </a:bodyPr>
          <a:lstStyle/>
          <a:p>
            <a:pPr marL="257175" indent="-257175">
              <a:buFont typeface="+mj-lt"/>
              <a:buAutoNum type="arabicPeriod"/>
            </a:pPr>
            <a:r>
              <a:rPr lang="en-US" sz="1350" dirty="0"/>
              <a:t>The session host sends the list of its private and public IPv4 and IPv6 addresses to the client.</a:t>
            </a:r>
          </a:p>
          <a:p>
            <a:pPr marL="257175" indent="-257175">
              <a:buFont typeface="+mj-lt"/>
              <a:buAutoNum type="arabicPeriod"/>
            </a:pPr>
            <a:r>
              <a:rPr lang="en-US" sz="1350" dirty="0"/>
              <a:t>The client starts the background thread to establish a parallel UDP-based transport directly to one of the host's IP addresses.</a:t>
            </a:r>
          </a:p>
          <a:p>
            <a:pPr marL="257175" indent="-257175">
              <a:buFont typeface="+mj-lt"/>
              <a:buAutoNum type="arabicPeriod"/>
            </a:pPr>
            <a:r>
              <a:rPr lang="en-US" sz="1350" dirty="0"/>
              <a:t>Initial connection establishment over the reverse connect transport to ensure no delay in the user connection.</a:t>
            </a:r>
          </a:p>
          <a:p>
            <a:pPr marL="257175" indent="-257175">
              <a:buFont typeface="+mj-lt"/>
              <a:buAutoNum type="arabicPeriod"/>
            </a:pPr>
            <a:r>
              <a:rPr lang="en-US" sz="1350" dirty="0"/>
              <a:t>If the client has a direct line of sight, the client establishes a secure TLS connection with the session host.</a:t>
            </a:r>
          </a:p>
          <a:p>
            <a:pPr marL="257175" indent="-257175">
              <a:buFont typeface="+mj-lt"/>
              <a:buAutoNum type="arabicPeriod"/>
            </a:pPr>
            <a:r>
              <a:rPr lang="en-US" sz="1350" dirty="0"/>
              <a:t>RDP moves all Dynamic Virtual Channels (DVCs).</a:t>
            </a:r>
          </a:p>
          <a:p>
            <a:pPr marL="257175" indent="-257175">
              <a:buFont typeface="+mj-lt"/>
              <a:buAutoNum type="arabicPeriod"/>
            </a:pPr>
            <a:r>
              <a:rPr lang="en-US" sz="1350" dirty="0"/>
              <a:t>If a firewall or network topology prevents the client from establishing direct UDP connectivity, RDP continues with a reverse connect transport.</a:t>
            </a:r>
          </a:p>
        </p:txBody>
      </p:sp>
      <p:pic>
        <p:nvPicPr>
          <p:cNvPr id="5" name="Picture 4">
            <a:extLst>
              <a:ext uri="{FF2B5EF4-FFF2-40B4-BE49-F238E27FC236}">
                <a16:creationId xmlns:a16="http://schemas.microsoft.com/office/drawing/2014/main" id="{6562FA74-6984-B00F-DF20-869808A82481}"/>
              </a:ext>
            </a:extLst>
          </p:cNvPr>
          <p:cNvPicPr>
            <a:picLocks noChangeAspect="1"/>
          </p:cNvPicPr>
          <p:nvPr/>
        </p:nvPicPr>
        <p:blipFill>
          <a:blip r:embed="rId3"/>
          <a:stretch>
            <a:fillRect/>
          </a:stretch>
        </p:blipFill>
        <p:spPr>
          <a:xfrm>
            <a:off x="3533382" y="424309"/>
            <a:ext cx="5452974" cy="4056001"/>
          </a:xfrm>
          <a:prstGeom prst="rect">
            <a:avLst/>
          </a:prstGeom>
        </p:spPr>
      </p:pic>
    </p:spTree>
    <p:extLst>
      <p:ext uri="{BB962C8B-B14F-4D97-AF65-F5344CB8AC3E}">
        <p14:creationId xmlns:p14="http://schemas.microsoft.com/office/powerpoint/2010/main" val="1302293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Plan and implement identity and security (15–20%)</a:t>
            </a:r>
          </a:p>
          <a:p>
            <a:r>
              <a:rPr lang="en-US" dirty="0"/>
              <a:t>Plan and implement user environments and apps (20–25%)</a:t>
            </a:r>
          </a:p>
          <a:p>
            <a:r>
              <a:rPr lang="en-US" dirty="0"/>
              <a:t>Exam AZ-140 strategy </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F85E0ED-4A0E-45A3-821D-BA42C78B78AD}"/>
              </a:ext>
            </a:extLst>
          </p:cNvPr>
          <p:cNvSpPr txBox="1"/>
          <p:nvPr/>
        </p:nvSpPr>
        <p:spPr>
          <a:xfrm>
            <a:off x="439360" y="522703"/>
            <a:ext cx="7849145" cy="369332"/>
          </a:xfrm>
          <a:prstGeom prst="rect">
            <a:avLst/>
          </a:prstGeom>
          <a:noFill/>
        </p:spPr>
        <p:txBody>
          <a:bodyPr wrap="square">
            <a:spAutoFit/>
          </a:bodyPr>
          <a:lstStyle/>
          <a:p>
            <a:pPr algn="l"/>
            <a:r>
              <a:rPr lang="en-US" dirty="0">
                <a:latin typeface="Segoe UI VSS (Regular)"/>
              </a:rPr>
              <a:t>The process of accessing a user profile after signing into a RD client</a:t>
            </a:r>
            <a:endParaRPr lang="en-US" sz="1650" dirty="0">
              <a:latin typeface="Segoe UI" panose="020B0502040204020203" pitchFamily="34" charset="0"/>
            </a:endParaRPr>
          </a:p>
        </p:txBody>
      </p:sp>
      <p:pic>
        <p:nvPicPr>
          <p:cNvPr id="5" name="Picture 4">
            <a:extLst>
              <a:ext uri="{FF2B5EF4-FFF2-40B4-BE49-F238E27FC236}">
                <a16:creationId xmlns:a16="http://schemas.microsoft.com/office/drawing/2014/main" id="{6D7456CF-02EC-41B7-BEE7-E1FAF9F93F9A}"/>
              </a:ext>
            </a:extLst>
          </p:cNvPr>
          <p:cNvPicPr>
            <a:picLocks noChangeAspect="1"/>
          </p:cNvPicPr>
          <p:nvPr/>
        </p:nvPicPr>
        <p:blipFill>
          <a:blip r:embed="rId3"/>
          <a:stretch>
            <a:fillRect/>
          </a:stretch>
        </p:blipFill>
        <p:spPr>
          <a:xfrm>
            <a:off x="1333972" y="2803315"/>
            <a:ext cx="5729213" cy="1737901"/>
          </a:xfrm>
          <a:prstGeom prst="rect">
            <a:avLst/>
          </a:prstGeom>
        </p:spPr>
      </p:pic>
      <p:sp>
        <p:nvSpPr>
          <p:cNvPr id="9" name="TextBox 8">
            <a:extLst>
              <a:ext uri="{FF2B5EF4-FFF2-40B4-BE49-F238E27FC236}">
                <a16:creationId xmlns:a16="http://schemas.microsoft.com/office/drawing/2014/main" id="{13E8A048-2C10-48F2-B572-78C03765B1A2}"/>
              </a:ext>
            </a:extLst>
          </p:cNvPr>
          <p:cNvSpPr txBox="1"/>
          <p:nvPr/>
        </p:nvSpPr>
        <p:spPr>
          <a:xfrm>
            <a:off x="557066" y="1006254"/>
            <a:ext cx="7977311" cy="1905650"/>
          </a:xfrm>
          <a:prstGeom prst="rect">
            <a:avLst/>
          </a:prstGeom>
          <a:noFill/>
        </p:spPr>
        <p:txBody>
          <a:bodyPr wrap="square">
            <a:spAutoFit/>
          </a:bodyPr>
          <a:lstStyle/>
          <a:p>
            <a:pPr marL="257175" indent="-257175">
              <a:spcAft>
                <a:spcPts val="675"/>
              </a:spcAft>
              <a:buFont typeface="+mj-lt"/>
              <a:buAutoNum type="arabicPeriod"/>
            </a:pPr>
            <a:r>
              <a:rPr lang="en-US" sz="1350" dirty="0">
                <a:latin typeface="Segoe UI VSS (Regular)"/>
              </a:rPr>
              <a:t>User signs into the Remote Desktop client</a:t>
            </a:r>
          </a:p>
          <a:p>
            <a:pPr marL="257175" indent="-257175">
              <a:spcAft>
                <a:spcPts val="675"/>
              </a:spcAft>
              <a:buFont typeface="+mj-lt"/>
              <a:buAutoNum type="arabicPeriod"/>
            </a:pPr>
            <a:r>
              <a:rPr lang="en-US" sz="1350" dirty="0">
                <a:latin typeface="Segoe UI VSS (Regular)"/>
              </a:rPr>
              <a:t>User gets assigned to a session host virtual machine (VM)</a:t>
            </a:r>
          </a:p>
          <a:p>
            <a:pPr marL="257175" indent="-257175">
              <a:spcAft>
                <a:spcPts val="675"/>
              </a:spcAft>
              <a:buFont typeface="+mj-lt"/>
              <a:buAutoNum type="arabicPeriod"/>
            </a:pPr>
            <a:r>
              <a:rPr lang="en-US" sz="1350" dirty="0">
                <a:latin typeface="Segoe UI VSS (Regular)"/>
              </a:rPr>
              <a:t>VM gets the user profile from the Azure file share</a:t>
            </a:r>
          </a:p>
          <a:p>
            <a:pPr marL="257175" indent="-257175">
              <a:spcAft>
                <a:spcPts val="675"/>
              </a:spcAft>
              <a:buFont typeface="+mj-lt"/>
              <a:buAutoNum type="arabicPeriod"/>
            </a:pPr>
            <a:r>
              <a:rPr lang="en-US" sz="1350" dirty="0">
                <a:latin typeface="Segoe UI VSS (Regular)"/>
              </a:rPr>
              <a:t>If MSIX app attach configured, apps are dynamically delivered to the session host VM. MSIX app attach uses </a:t>
            </a:r>
            <a:r>
              <a:rPr lang="en-US" sz="1350" dirty="0" err="1">
                <a:latin typeface="Segoe UI VSS (Regular)"/>
              </a:rPr>
              <a:t>FSLogix</a:t>
            </a:r>
            <a:r>
              <a:rPr lang="en-US" sz="1350" dirty="0">
                <a:latin typeface="Segoe UI VSS (Regular)"/>
              </a:rPr>
              <a:t> storage concepts, but for applications</a:t>
            </a:r>
          </a:p>
          <a:p>
            <a:pPr marL="257175" indent="-257175">
              <a:spcAft>
                <a:spcPts val="675"/>
              </a:spcAft>
              <a:buFont typeface="+mj-lt"/>
              <a:buAutoNum type="arabicPeriod"/>
            </a:pPr>
            <a:r>
              <a:rPr lang="en-US" sz="1350" dirty="0">
                <a:latin typeface="Segoe UI VSS (Regular)"/>
              </a:rPr>
              <a:t>User gets their Azure Virtual Desktop workspace populated with their assigned app(s) or session desktop</a:t>
            </a:r>
          </a:p>
        </p:txBody>
      </p:sp>
    </p:spTree>
    <p:extLst>
      <p:ext uri="{BB962C8B-B14F-4D97-AF65-F5344CB8AC3E}">
        <p14:creationId xmlns:p14="http://schemas.microsoft.com/office/powerpoint/2010/main" val="10798421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267191" y="255074"/>
            <a:ext cx="8505951" cy="510147"/>
          </a:xfrm>
        </p:spPr>
        <p:txBody>
          <a:bodyPr/>
          <a:lstStyle/>
          <a:p>
            <a:r>
              <a:rPr lang="en-US" dirty="0">
                <a:latin typeface="+mn-lt"/>
              </a:rPr>
              <a:t>User Profiles and </a:t>
            </a:r>
            <a:r>
              <a:rPr lang="en-US" dirty="0" err="1">
                <a:latin typeface="+mn-lt"/>
              </a:rPr>
              <a:t>FSLogix</a:t>
            </a:r>
            <a:r>
              <a:rPr lang="en-US" dirty="0">
                <a:latin typeface="+mn-lt"/>
              </a:rPr>
              <a:t> components</a:t>
            </a:r>
          </a:p>
        </p:txBody>
      </p:sp>
      <p:sp>
        <p:nvSpPr>
          <p:cNvPr id="19" name="TextBox 18">
            <a:extLst>
              <a:ext uri="{FF2B5EF4-FFF2-40B4-BE49-F238E27FC236}">
                <a16:creationId xmlns:a16="http://schemas.microsoft.com/office/drawing/2014/main" id="{17FB586F-D054-4A7C-9FAD-2CDA871F9344}"/>
              </a:ext>
            </a:extLst>
          </p:cNvPr>
          <p:cNvSpPr txBox="1"/>
          <p:nvPr/>
        </p:nvSpPr>
        <p:spPr>
          <a:xfrm>
            <a:off x="206340" y="1231753"/>
            <a:ext cx="3079122" cy="3516347"/>
          </a:xfrm>
          <a:prstGeom prst="rect">
            <a:avLst/>
          </a:prstGeom>
          <a:noFill/>
        </p:spPr>
        <p:txBody>
          <a:bodyPr wrap="square">
            <a:spAutoFit/>
          </a:bodyPr>
          <a:lstStyle/>
          <a:p>
            <a:pPr marL="214313" indent="-214313">
              <a:spcAft>
                <a:spcPts val="450"/>
              </a:spcAft>
              <a:buFont typeface="Arial" panose="020B0604020202020204" pitchFamily="34" charset="0"/>
              <a:buChar char="•"/>
            </a:pPr>
            <a:r>
              <a:rPr lang="en-US" sz="1500" dirty="0" err="1">
                <a:latin typeface="Segoe UI" panose="020B0502040204020203" pitchFamily="34" charset="0"/>
              </a:rPr>
              <a:t>FSLogix</a:t>
            </a:r>
            <a:r>
              <a:rPr lang="en-US" sz="1500" dirty="0">
                <a:latin typeface="Segoe UI" panose="020B0502040204020203" pitchFamily="34" charset="0"/>
              </a:rPr>
              <a:t> is designed to roam profiles in remote computing environments.</a:t>
            </a:r>
          </a:p>
          <a:p>
            <a:pPr marL="214313" indent="-214313">
              <a:spcAft>
                <a:spcPts val="450"/>
              </a:spcAft>
              <a:buFont typeface="Arial" panose="020B0604020202020204" pitchFamily="34" charset="0"/>
              <a:buChar char="•"/>
            </a:pPr>
            <a:r>
              <a:rPr lang="en-US" sz="1500" dirty="0">
                <a:latin typeface="Segoe UI" panose="020B0502040204020203" pitchFamily="34" charset="0"/>
              </a:rPr>
              <a:t>It stores a complete user profile in a single container. </a:t>
            </a:r>
          </a:p>
          <a:p>
            <a:pPr marL="214313" indent="-214313">
              <a:spcAft>
                <a:spcPts val="450"/>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VHD and VHDX.</a:t>
            </a:r>
          </a:p>
          <a:p>
            <a:pPr marL="214313" indent="-214313">
              <a:spcAft>
                <a:spcPts val="450"/>
              </a:spcAft>
              <a:buFont typeface="Arial" panose="020B0604020202020204" pitchFamily="34" charset="0"/>
              <a:buChar char="•"/>
            </a:pPr>
            <a:r>
              <a:rPr lang="en-US" sz="1500" dirty="0">
                <a:latin typeface="Segoe UI" panose="020B0502040204020203" pitchFamily="34" charset="0"/>
              </a:rPr>
              <a:t>The VHD or VHDX files are stored to this location and attached to users the next time they sign in.</a:t>
            </a:r>
            <a:endParaRPr lang="en-US" sz="1500" dirty="0"/>
          </a:p>
        </p:txBody>
      </p:sp>
      <p:sp>
        <p:nvSpPr>
          <p:cNvPr id="21" name="TextBox 20">
            <a:extLst>
              <a:ext uri="{FF2B5EF4-FFF2-40B4-BE49-F238E27FC236}">
                <a16:creationId xmlns:a16="http://schemas.microsoft.com/office/drawing/2014/main" id="{6F85E0ED-4A0E-45A3-821D-BA42C78B78AD}"/>
              </a:ext>
            </a:extLst>
          </p:cNvPr>
          <p:cNvSpPr txBox="1"/>
          <p:nvPr/>
        </p:nvSpPr>
        <p:spPr>
          <a:xfrm>
            <a:off x="206340" y="694071"/>
            <a:ext cx="5758526" cy="600164"/>
          </a:xfrm>
          <a:prstGeom prst="rect">
            <a:avLst/>
          </a:prstGeom>
          <a:noFill/>
        </p:spPr>
        <p:txBody>
          <a:bodyPr wrap="square">
            <a:spAutoFit/>
          </a:bodyPr>
          <a:lstStyle/>
          <a:p>
            <a:pPr algn="l"/>
            <a:r>
              <a:rPr lang="en-US" sz="1650" dirty="0" err="1">
                <a:latin typeface="Segoe UI" panose="020B0502040204020203" pitchFamily="34" charset="0"/>
              </a:rPr>
              <a:t>FSLogix</a:t>
            </a:r>
            <a:r>
              <a:rPr lang="en-US" sz="1650" dirty="0">
                <a:latin typeface="Segoe UI" panose="020B0502040204020203" pitchFamily="34" charset="0"/>
              </a:rPr>
              <a:t> profile containers are the Azure Virtual Desktop user profile solution.</a:t>
            </a:r>
          </a:p>
        </p:txBody>
      </p:sp>
      <p:pic>
        <p:nvPicPr>
          <p:cNvPr id="4" name="Picture 3">
            <a:extLst>
              <a:ext uri="{FF2B5EF4-FFF2-40B4-BE49-F238E27FC236}">
                <a16:creationId xmlns:a16="http://schemas.microsoft.com/office/drawing/2014/main" id="{461E5205-8F0C-412A-9F75-A922C99B24AA}"/>
              </a:ext>
            </a:extLst>
          </p:cNvPr>
          <p:cNvPicPr>
            <a:picLocks noChangeAspect="1"/>
          </p:cNvPicPr>
          <p:nvPr/>
        </p:nvPicPr>
        <p:blipFill>
          <a:blip r:embed="rId3"/>
          <a:stretch>
            <a:fillRect/>
          </a:stretch>
        </p:blipFill>
        <p:spPr>
          <a:xfrm>
            <a:off x="3475534" y="1321372"/>
            <a:ext cx="5606173" cy="3294788"/>
          </a:xfrm>
          <a:prstGeom prst="rect">
            <a:avLst/>
          </a:prstGeom>
        </p:spPr>
      </p:pic>
    </p:spTree>
    <p:extLst>
      <p:ext uri="{BB962C8B-B14F-4D97-AF65-F5344CB8AC3E}">
        <p14:creationId xmlns:p14="http://schemas.microsoft.com/office/powerpoint/2010/main" val="66279192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F1FD94-8451-4802-B61E-211F81B6B4FF}"/>
              </a:ext>
            </a:extLst>
          </p:cNvPr>
          <p:cNvSpPr txBox="1"/>
          <p:nvPr/>
        </p:nvSpPr>
        <p:spPr>
          <a:xfrm>
            <a:off x="288070" y="1996353"/>
            <a:ext cx="4968077" cy="1946687"/>
          </a:xfrm>
          <a:prstGeom prst="rect">
            <a:avLst/>
          </a:prstGeom>
          <a:noFill/>
        </p:spPr>
        <p:txBody>
          <a:bodyPr wrap="square">
            <a:spAutoFit/>
          </a:bodyPr>
          <a:lstStyle/>
          <a:p>
            <a:pPr marL="342900" indent="-342900">
              <a:spcAft>
                <a:spcPts val="450"/>
              </a:spcAft>
              <a:buFont typeface="+mj-lt"/>
              <a:buAutoNum type="arabicPeriod" startAt="4"/>
            </a:pPr>
            <a:r>
              <a:rPr lang="en-US" sz="1350" dirty="0">
                <a:latin typeface="Segoe UI" panose="020B0502040204020203" pitchFamily="34" charset="0"/>
              </a:rPr>
              <a:t>Navigate to </a:t>
            </a:r>
            <a:r>
              <a:rPr lang="en-US" sz="1350" b="1" dirty="0">
                <a:latin typeface="Segoe UI" panose="020B0502040204020203" pitchFamily="34" charset="0"/>
              </a:rPr>
              <a:t>Program Files &gt; </a:t>
            </a:r>
            <a:r>
              <a:rPr lang="en-US" sz="1350" b="1" dirty="0" err="1">
                <a:latin typeface="Segoe UI" panose="020B0502040204020203" pitchFamily="34" charset="0"/>
              </a:rPr>
              <a:t>FSLogix</a:t>
            </a:r>
            <a:r>
              <a:rPr lang="en-US" sz="1350" b="1" dirty="0">
                <a:latin typeface="Segoe UI" panose="020B0502040204020203" pitchFamily="34" charset="0"/>
              </a:rPr>
              <a:t> &gt; Apps</a:t>
            </a:r>
            <a:r>
              <a:rPr lang="en-US" sz="1350" dirty="0">
                <a:latin typeface="Segoe UI" panose="020B0502040204020203" pitchFamily="34" charset="0"/>
              </a:rPr>
              <a:t> to confirm the agent installed.</a:t>
            </a:r>
          </a:p>
          <a:p>
            <a:pPr marL="342900" indent="-342900">
              <a:spcAft>
                <a:spcPts val="450"/>
              </a:spcAft>
              <a:buFont typeface="+mj-lt"/>
              <a:buAutoNum type="arabicPeriod" startAt="4"/>
            </a:pPr>
            <a:r>
              <a:rPr lang="en-US" sz="1350" dirty="0">
                <a:latin typeface="Segoe UI" panose="020B0502040204020203" pitchFamily="34" charset="0"/>
              </a:rPr>
              <a:t>From the start menu, run </a:t>
            </a:r>
            <a:r>
              <a:rPr lang="en-US" sz="1350" b="1" dirty="0" err="1">
                <a:latin typeface="Segoe UI" panose="020B0502040204020203" pitchFamily="34" charset="0"/>
              </a:rPr>
              <a:t>RegEdit</a:t>
            </a:r>
            <a:r>
              <a:rPr lang="en-US" sz="1350" dirty="0">
                <a:latin typeface="Segoe UI" panose="020B0502040204020203" pitchFamily="34" charset="0"/>
              </a:rPr>
              <a:t> as an administrator. Navigate to </a:t>
            </a:r>
            <a:r>
              <a:rPr lang="en-US" sz="1350" b="1" dirty="0">
                <a:latin typeface="Segoe UI" panose="020B0502040204020203" pitchFamily="34" charset="0"/>
              </a:rPr>
              <a:t>Computer\HKEY_LOCAL_MACHINE\software\</a:t>
            </a:r>
            <a:r>
              <a:rPr lang="en-US" sz="1350" b="1" dirty="0" err="1">
                <a:latin typeface="Segoe UI" panose="020B0502040204020203" pitchFamily="34" charset="0"/>
              </a:rPr>
              <a:t>FSLogix</a:t>
            </a:r>
            <a:endParaRPr lang="en-US" sz="1350" dirty="0">
              <a:latin typeface="Segoe UI" panose="020B0502040204020203" pitchFamily="34" charset="0"/>
            </a:endParaRPr>
          </a:p>
          <a:p>
            <a:pPr marL="342900" indent="-342900">
              <a:spcAft>
                <a:spcPts val="450"/>
              </a:spcAft>
              <a:buFont typeface="+mj-lt"/>
              <a:buAutoNum type="arabicPeriod" startAt="4"/>
            </a:pPr>
            <a:r>
              <a:rPr lang="en-US" sz="1350" dirty="0">
                <a:latin typeface="Segoe UI" panose="020B0502040204020203" pitchFamily="34" charset="0"/>
              </a:rPr>
              <a:t>Create a key named </a:t>
            </a:r>
            <a:r>
              <a:rPr lang="en-US" sz="1350" b="1" dirty="0">
                <a:latin typeface="Segoe UI" panose="020B0502040204020203" pitchFamily="34" charset="0"/>
              </a:rPr>
              <a:t>Profiles</a:t>
            </a:r>
            <a:r>
              <a:rPr lang="en-US" sz="1350" dirty="0">
                <a:latin typeface="Segoe UI" panose="020B0502040204020203" pitchFamily="34" charset="0"/>
              </a:rPr>
              <a:t>.</a:t>
            </a:r>
          </a:p>
          <a:p>
            <a:pPr marL="342900" indent="-342900">
              <a:spcAft>
                <a:spcPts val="450"/>
              </a:spcAft>
              <a:buFont typeface="+mj-lt"/>
              <a:buAutoNum type="arabicPeriod" startAt="4"/>
            </a:pPr>
            <a:r>
              <a:rPr lang="en-US" sz="1350" dirty="0">
                <a:latin typeface="Segoe UI" panose="020B0502040204020203" pitchFamily="34" charset="0"/>
              </a:rPr>
              <a:t>Create the following values for the Profiles key:</a:t>
            </a:r>
          </a:p>
        </p:txBody>
      </p:sp>
      <p:sp>
        <p:nvSpPr>
          <p:cNvPr id="3" name="Rectangle 1">
            <a:extLst>
              <a:ext uri="{FF2B5EF4-FFF2-40B4-BE49-F238E27FC236}">
                <a16:creationId xmlns:a16="http://schemas.microsoft.com/office/drawing/2014/main" id="{35847A0C-95E4-4E01-88C0-D5214DD7841F}"/>
              </a:ext>
            </a:extLst>
          </p:cNvPr>
          <p:cNvSpPr>
            <a:spLocks noChangeArrowheads="1"/>
          </p:cNvSpPr>
          <p:nvPr/>
        </p:nvSpPr>
        <p:spPr bwMode="auto">
          <a:xfrm>
            <a:off x="207336" y="968348"/>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4" name="Rectangle 1">
            <a:extLst>
              <a:ext uri="{FF2B5EF4-FFF2-40B4-BE49-F238E27FC236}">
                <a16:creationId xmlns:a16="http://schemas.microsoft.com/office/drawing/2014/main" id="{C2C39E4F-F0DF-405C-B646-7B7541A83892}"/>
              </a:ext>
            </a:extLst>
          </p:cNvPr>
          <p:cNvSpPr>
            <a:spLocks noChangeArrowheads="1"/>
          </p:cNvSpPr>
          <p:nvPr/>
        </p:nvSpPr>
        <p:spPr bwMode="auto">
          <a:xfrm>
            <a:off x="1" y="-489827"/>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pic>
        <p:nvPicPr>
          <p:cNvPr id="9" name="Picture 8" descr="Graphical user interface, text, application&#10;&#10;Description automatically generated">
            <a:extLst>
              <a:ext uri="{FF2B5EF4-FFF2-40B4-BE49-F238E27FC236}">
                <a16:creationId xmlns:a16="http://schemas.microsoft.com/office/drawing/2014/main" id="{F5627C51-224A-412B-A2AE-3E4E989DDCE9}"/>
              </a:ext>
            </a:extLst>
          </p:cNvPr>
          <p:cNvPicPr>
            <a:picLocks noChangeAspect="1"/>
          </p:cNvPicPr>
          <p:nvPr/>
        </p:nvPicPr>
        <p:blipFill>
          <a:blip r:embed="rId3"/>
          <a:stretch>
            <a:fillRect/>
          </a:stretch>
        </p:blipFill>
        <p:spPr>
          <a:xfrm>
            <a:off x="5482728" y="2240565"/>
            <a:ext cx="3661272" cy="2181004"/>
          </a:xfrm>
          <a:prstGeom prst="rect">
            <a:avLst/>
          </a:prstGeom>
        </p:spPr>
      </p:pic>
      <p:graphicFrame>
        <p:nvGraphicFramePr>
          <p:cNvPr id="14" name="Table 14">
            <a:extLst>
              <a:ext uri="{FF2B5EF4-FFF2-40B4-BE49-F238E27FC236}">
                <a16:creationId xmlns:a16="http://schemas.microsoft.com/office/drawing/2014/main" id="{9B83FA57-BB22-4F71-BD03-5C44C1BA0AFC}"/>
              </a:ext>
            </a:extLst>
          </p:cNvPr>
          <p:cNvGraphicFramePr>
            <a:graphicFrameLocks noGrp="1"/>
          </p:cNvGraphicFramePr>
          <p:nvPr/>
        </p:nvGraphicFramePr>
        <p:xfrm>
          <a:off x="378833" y="3763851"/>
          <a:ext cx="4326075" cy="834390"/>
        </p:xfrm>
        <a:graphic>
          <a:graphicData uri="http://schemas.openxmlformats.org/drawingml/2006/table">
            <a:tbl>
              <a:tblPr firstRow="1" bandRow="1">
                <a:tableStyleId>{5C22544A-7EE6-4342-B048-85BDC9FD1C3A}</a:tableStyleId>
              </a:tblPr>
              <a:tblGrid>
                <a:gridCol w="1104410">
                  <a:extLst>
                    <a:ext uri="{9D8B030D-6E8A-4147-A177-3AD203B41FA5}">
                      <a16:colId xmlns:a16="http://schemas.microsoft.com/office/drawing/2014/main" val="3751608017"/>
                    </a:ext>
                  </a:extLst>
                </a:gridCol>
                <a:gridCol w="1307804">
                  <a:extLst>
                    <a:ext uri="{9D8B030D-6E8A-4147-A177-3AD203B41FA5}">
                      <a16:colId xmlns:a16="http://schemas.microsoft.com/office/drawing/2014/main" val="184117297"/>
                    </a:ext>
                  </a:extLst>
                </a:gridCol>
                <a:gridCol w="1913861">
                  <a:extLst>
                    <a:ext uri="{9D8B030D-6E8A-4147-A177-3AD203B41FA5}">
                      <a16:colId xmlns:a16="http://schemas.microsoft.com/office/drawing/2014/main" val="1153518117"/>
                    </a:ext>
                  </a:extLst>
                </a:gridCol>
              </a:tblGrid>
              <a:tr h="278130">
                <a:tc>
                  <a:txBody>
                    <a:bodyPr/>
                    <a:lstStyle/>
                    <a:p>
                      <a:pPr algn="l"/>
                      <a:r>
                        <a:rPr lang="en-US" sz="1100" b="1">
                          <a:effectLst/>
                        </a:rPr>
                        <a:t>Name</a:t>
                      </a:r>
                    </a:p>
                  </a:txBody>
                  <a:tcPr marL="39291" marR="39291" marT="46435" marB="4643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sz="1100" b="1" dirty="0">
                          <a:effectLst/>
                        </a:rPr>
                        <a:t>Type</a:t>
                      </a:r>
                    </a:p>
                  </a:txBody>
                  <a:tcPr marL="39291" marR="39291" marT="46435" marB="46435" anchor="ctr">
                    <a:lnT w="12700" cap="flat" cmpd="sng" algn="ctr">
                      <a:solidFill>
                        <a:schemeClr val="tx1"/>
                      </a:solidFill>
                      <a:prstDash val="solid"/>
                      <a:round/>
                      <a:headEnd type="none" w="med" len="med"/>
                      <a:tailEnd type="none" w="med" len="med"/>
                    </a:lnT>
                  </a:tcPr>
                </a:tc>
                <a:tc>
                  <a:txBody>
                    <a:bodyPr/>
                    <a:lstStyle/>
                    <a:p>
                      <a:pPr algn="l"/>
                      <a:r>
                        <a:rPr lang="en-US" sz="1100" b="1">
                          <a:effectLst/>
                        </a:rPr>
                        <a:t>Data/Value</a:t>
                      </a:r>
                    </a:p>
                  </a:txBody>
                  <a:tcPr marL="39291" marR="39291" marT="46435" marB="4643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08106741"/>
                  </a:ext>
                </a:extLst>
              </a:tr>
              <a:tr h="278130">
                <a:tc>
                  <a:txBody>
                    <a:bodyPr/>
                    <a:lstStyle/>
                    <a:p>
                      <a:pPr algn="l"/>
                      <a:r>
                        <a:rPr lang="en-US" sz="1100">
                          <a:effectLst/>
                        </a:rPr>
                        <a:t>Enabled</a:t>
                      </a:r>
                    </a:p>
                  </a:txBody>
                  <a:tcPr marL="46435" marR="46435" marT="35719" marB="35719" anchor="ctr">
                    <a:lnL w="12700" cap="flat" cmpd="sng" algn="ctr">
                      <a:solidFill>
                        <a:schemeClr val="tx1"/>
                      </a:solidFill>
                      <a:prstDash val="solid"/>
                      <a:round/>
                      <a:headEnd type="none" w="med" len="med"/>
                      <a:tailEnd type="none" w="med" len="med"/>
                    </a:lnL>
                    <a:noFill/>
                  </a:tcPr>
                </a:tc>
                <a:tc>
                  <a:txBody>
                    <a:bodyPr/>
                    <a:lstStyle/>
                    <a:p>
                      <a:pPr algn="l"/>
                      <a:r>
                        <a:rPr lang="en-US" sz="1100" dirty="0">
                          <a:effectLst/>
                        </a:rPr>
                        <a:t>DWORD</a:t>
                      </a:r>
                    </a:p>
                  </a:txBody>
                  <a:tcPr marL="46435" marR="46435" marT="35719" marB="35719" anchor="ctr">
                    <a:noFill/>
                  </a:tcPr>
                </a:tc>
                <a:tc>
                  <a:txBody>
                    <a:bodyPr/>
                    <a:lstStyle/>
                    <a:p>
                      <a:pPr algn="l"/>
                      <a:r>
                        <a:rPr lang="en-US" sz="1100">
                          <a:effectLst/>
                        </a:rPr>
                        <a:t>1</a:t>
                      </a:r>
                    </a:p>
                  </a:txBody>
                  <a:tcPr marL="46435" marR="46435" marT="35719" marB="35719"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02222266"/>
                  </a:ext>
                </a:extLst>
              </a:tr>
              <a:tr h="278130">
                <a:tc>
                  <a:txBody>
                    <a:bodyPr/>
                    <a:lstStyle/>
                    <a:p>
                      <a:pPr algn="l"/>
                      <a:r>
                        <a:rPr lang="en-US" sz="1100">
                          <a:effectLst/>
                        </a:rPr>
                        <a:t>VHDLocations</a:t>
                      </a:r>
                    </a:p>
                  </a:txBody>
                  <a:tcPr marL="46435" marR="46435" marT="35719" marB="35719"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a:r>
                        <a:rPr lang="en-US" sz="1100">
                          <a:effectLst/>
                        </a:rPr>
                        <a:t>Multi-String Value</a:t>
                      </a:r>
                    </a:p>
                  </a:txBody>
                  <a:tcPr marL="46435" marR="46435" marT="35719" marB="35719" anchor="ctr">
                    <a:lnB w="12700" cap="flat" cmpd="sng" algn="ctr">
                      <a:solidFill>
                        <a:schemeClr val="tx1"/>
                      </a:solidFill>
                      <a:prstDash val="solid"/>
                      <a:round/>
                      <a:headEnd type="none" w="med" len="med"/>
                      <a:tailEnd type="none" w="med" len="med"/>
                    </a:lnB>
                    <a:noFill/>
                  </a:tcPr>
                </a:tc>
                <a:tc>
                  <a:txBody>
                    <a:bodyPr/>
                    <a:lstStyle/>
                    <a:p>
                      <a:pPr algn="l"/>
                      <a:r>
                        <a:rPr lang="en-US" sz="1100" dirty="0">
                          <a:effectLst/>
                        </a:rPr>
                        <a:t>"Network path for file share"</a:t>
                      </a:r>
                    </a:p>
                  </a:txBody>
                  <a:tcPr marL="46435" marR="46435" marT="35719" marB="35719"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7305383"/>
                  </a:ext>
                </a:extLst>
              </a:tr>
            </a:tbl>
          </a:graphicData>
        </a:graphic>
      </p:graphicFrame>
      <p:graphicFrame>
        <p:nvGraphicFramePr>
          <p:cNvPr id="16" name="TextBox 12">
            <a:extLst>
              <a:ext uri="{FF2B5EF4-FFF2-40B4-BE49-F238E27FC236}">
                <a16:creationId xmlns:a16="http://schemas.microsoft.com/office/drawing/2014/main" id="{B2892B05-0C59-4D56-A0F1-16EA7E7F6D76}"/>
              </a:ext>
            </a:extLst>
          </p:cNvPr>
          <p:cNvGraphicFramePr/>
          <p:nvPr/>
        </p:nvGraphicFramePr>
        <p:xfrm>
          <a:off x="288070" y="389545"/>
          <a:ext cx="8388098" cy="14888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754510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5D388EB-BF6F-42E6-8061-36BEBA3B1AA8}"/>
              </a:ext>
            </a:extLst>
          </p:cNvPr>
          <p:cNvSpPr txBox="1"/>
          <p:nvPr/>
        </p:nvSpPr>
        <p:spPr>
          <a:xfrm>
            <a:off x="282094" y="459055"/>
            <a:ext cx="8055161" cy="1015663"/>
          </a:xfrm>
          <a:prstGeom prst="rect">
            <a:avLst/>
          </a:prstGeom>
          <a:noFill/>
        </p:spPr>
        <p:txBody>
          <a:bodyPr wrap="square">
            <a:spAutoFit/>
          </a:bodyPr>
          <a:lstStyle/>
          <a:p>
            <a:r>
              <a:rPr lang="en-US" sz="1500" dirty="0">
                <a:latin typeface="Segoe UI" panose="020B0502040204020203" pitchFamily="34" charset="0"/>
              </a:rPr>
              <a:t>Azure supports multiple types of storage accounts for different storage scenarios. </a:t>
            </a:r>
          </a:p>
          <a:p>
            <a:endParaRPr lang="en-US" sz="1500" dirty="0">
              <a:latin typeface="Segoe UI" panose="020B0502040204020203" pitchFamily="34" charset="0"/>
            </a:endParaRPr>
          </a:p>
          <a:p>
            <a:r>
              <a:rPr lang="en-US" sz="1500" dirty="0">
                <a:latin typeface="Segoe UI" panose="020B0502040204020203" pitchFamily="34" charset="0"/>
              </a:rPr>
              <a:t>There are two main types of storage accounts for Azure Files. </a:t>
            </a:r>
          </a:p>
          <a:p>
            <a:endParaRPr lang="en-US" sz="1500" dirty="0">
              <a:latin typeface="Segoe UI" panose="020B0502040204020203" pitchFamily="34" charset="0"/>
            </a:endParaRPr>
          </a:p>
        </p:txBody>
      </p:sp>
      <p:sp>
        <p:nvSpPr>
          <p:cNvPr id="13" name="TextBox 12">
            <a:extLst>
              <a:ext uri="{FF2B5EF4-FFF2-40B4-BE49-F238E27FC236}">
                <a16:creationId xmlns:a16="http://schemas.microsoft.com/office/drawing/2014/main" id="{1CA7B6E1-A2DA-4D5F-83DC-A1978EBEA839}"/>
              </a:ext>
            </a:extLst>
          </p:cNvPr>
          <p:cNvSpPr txBox="1"/>
          <p:nvPr/>
        </p:nvSpPr>
        <p:spPr>
          <a:xfrm>
            <a:off x="282095" y="1292043"/>
            <a:ext cx="8448849" cy="1259319"/>
          </a:xfrm>
          <a:prstGeom prst="rect">
            <a:avLst/>
          </a:prstGeom>
          <a:noFill/>
        </p:spPr>
        <p:txBody>
          <a:bodyPr wrap="square">
            <a:spAutoFit/>
          </a:bodyPr>
          <a:lstStyle/>
          <a:p>
            <a:pPr>
              <a:spcAft>
                <a:spcPts val="450"/>
              </a:spcAft>
            </a:pPr>
            <a:r>
              <a:rPr lang="en-US" sz="1350" b="1" dirty="0">
                <a:latin typeface="+mj-lt"/>
              </a:rPr>
              <a:t>General purpose version 2 (GPv2) storage accounts</a:t>
            </a:r>
            <a:r>
              <a:rPr lang="en-US" sz="1350" dirty="0">
                <a:latin typeface="+mj-lt"/>
              </a:rPr>
              <a:t>:</a:t>
            </a:r>
            <a:r>
              <a:rPr lang="en-US" sz="1350" dirty="0">
                <a:latin typeface="Segoe UI" panose="020B0502040204020203" pitchFamily="34" charset="0"/>
              </a:rPr>
              <a:t> Allow you to deploy Azure file shares on standard/hard disk-based (HDD-based) hardware.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In addition to storing Azure file shares, GPv2 storage accounts can store other storage resources such as blob containers, queues, or tables. </a:t>
            </a:r>
          </a:p>
          <a:p>
            <a:pPr marL="557213" lvl="1" indent="-214313">
              <a:spcAft>
                <a:spcPts val="450"/>
              </a:spcAft>
              <a:buFont typeface="Arial" panose="020B0604020202020204" pitchFamily="34" charset="0"/>
              <a:buChar char="•"/>
            </a:pPr>
            <a:r>
              <a:rPr lang="en-US" sz="1350" dirty="0">
                <a:latin typeface="Segoe UI" panose="020B0502040204020203" pitchFamily="34" charset="0"/>
              </a:rPr>
              <a:t>File shares can be deployed into the transaction optimized (default), hot, or cool tiers.</a:t>
            </a:r>
          </a:p>
        </p:txBody>
      </p:sp>
      <p:pic>
        <p:nvPicPr>
          <p:cNvPr id="6" name="Picture 5">
            <a:extLst>
              <a:ext uri="{FF2B5EF4-FFF2-40B4-BE49-F238E27FC236}">
                <a16:creationId xmlns:a16="http://schemas.microsoft.com/office/drawing/2014/main" id="{1F2BC76A-68FD-44A9-AB08-FA70E75990C8}"/>
              </a:ext>
            </a:extLst>
          </p:cNvPr>
          <p:cNvPicPr>
            <a:picLocks noChangeAspect="1"/>
          </p:cNvPicPr>
          <p:nvPr/>
        </p:nvPicPr>
        <p:blipFill>
          <a:blip r:embed="rId3"/>
          <a:stretch>
            <a:fillRect/>
          </a:stretch>
        </p:blipFill>
        <p:spPr>
          <a:xfrm>
            <a:off x="5337007" y="2571750"/>
            <a:ext cx="3393937" cy="2142005"/>
          </a:xfrm>
          <a:prstGeom prst="rect">
            <a:avLst/>
          </a:prstGeom>
        </p:spPr>
      </p:pic>
      <p:sp>
        <p:nvSpPr>
          <p:cNvPr id="11" name="TextBox 10">
            <a:extLst>
              <a:ext uri="{FF2B5EF4-FFF2-40B4-BE49-F238E27FC236}">
                <a16:creationId xmlns:a16="http://schemas.microsoft.com/office/drawing/2014/main" id="{CCBB3DA8-DA2B-4045-B6DD-3DE8639121CF}"/>
              </a:ext>
            </a:extLst>
          </p:cNvPr>
          <p:cNvSpPr txBox="1"/>
          <p:nvPr/>
        </p:nvSpPr>
        <p:spPr>
          <a:xfrm>
            <a:off x="282094" y="2571751"/>
            <a:ext cx="4571120" cy="1610697"/>
          </a:xfrm>
          <a:prstGeom prst="rect">
            <a:avLst/>
          </a:prstGeom>
          <a:noFill/>
        </p:spPr>
        <p:txBody>
          <a:bodyPr wrap="square">
            <a:spAutoFit/>
          </a:bodyPr>
          <a:lstStyle/>
          <a:p>
            <a:pPr>
              <a:spcAft>
                <a:spcPts val="450"/>
              </a:spcAft>
            </a:pPr>
            <a:r>
              <a:rPr lang="en-US" sz="1350" b="1" dirty="0" err="1">
                <a:latin typeface="+mj-lt"/>
              </a:rPr>
              <a:t>FileStorage</a:t>
            </a:r>
            <a:r>
              <a:rPr lang="en-US" sz="1350" b="1" dirty="0">
                <a:latin typeface="+mj-lt"/>
              </a:rPr>
              <a:t> storage accounts</a:t>
            </a:r>
            <a:r>
              <a:rPr lang="en-US" sz="1350" dirty="0">
                <a:latin typeface="+mj-lt"/>
              </a:rPr>
              <a:t>:</a:t>
            </a:r>
            <a:r>
              <a:rPr lang="en-US" sz="1350" dirty="0">
                <a:latin typeface="Segoe UI" panose="020B0502040204020203" pitchFamily="34" charset="0"/>
              </a:rPr>
              <a:t> </a:t>
            </a:r>
            <a:r>
              <a:rPr lang="en-US" sz="1350" dirty="0" err="1">
                <a:latin typeface="Segoe UI" panose="020B0502040204020203" pitchFamily="34" charset="0"/>
              </a:rPr>
              <a:t>FileStorage</a:t>
            </a:r>
            <a:r>
              <a:rPr lang="en-US" sz="1350" dirty="0">
                <a:latin typeface="Segoe UI" panose="020B0502040204020203" pitchFamily="34" charset="0"/>
              </a:rPr>
              <a:t> storage accounts allow you to deploy Azure file shares on premium/solid-state disk-based (SSD-based) hardware. </a:t>
            </a:r>
          </a:p>
          <a:p>
            <a:pPr marL="557213" lvl="1" indent="-214313">
              <a:spcAft>
                <a:spcPts val="450"/>
              </a:spcAft>
              <a:buFont typeface="Arial" panose="020B0604020202020204" pitchFamily="34" charset="0"/>
              <a:buChar char="•"/>
            </a:pPr>
            <a:r>
              <a:rPr lang="en-US" sz="1350" dirty="0" err="1">
                <a:latin typeface="Segoe UI" panose="020B0502040204020203" pitchFamily="34" charset="0"/>
              </a:rPr>
              <a:t>FileStorage</a:t>
            </a:r>
            <a:r>
              <a:rPr lang="en-US" sz="1350" dirty="0">
                <a:latin typeface="Segoe UI" panose="020B0502040204020203" pitchFamily="34" charset="0"/>
              </a:rPr>
              <a:t> accounts can only be used to store Azure file shares; no other storage resources (blob containers, queues, tables, etc.) can be deployed in a </a:t>
            </a:r>
            <a:r>
              <a:rPr lang="en-US" sz="1350" dirty="0" err="1">
                <a:latin typeface="Segoe UI" panose="020B0502040204020203" pitchFamily="34" charset="0"/>
              </a:rPr>
              <a:t>FileStorage</a:t>
            </a:r>
            <a:r>
              <a:rPr lang="en-US" sz="1350" dirty="0">
                <a:latin typeface="Segoe UI" panose="020B0502040204020203" pitchFamily="34" charset="0"/>
              </a:rPr>
              <a:t> account.</a:t>
            </a:r>
          </a:p>
        </p:txBody>
      </p:sp>
    </p:spTree>
    <p:extLst>
      <p:ext uri="{BB962C8B-B14F-4D97-AF65-F5344CB8AC3E}">
        <p14:creationId xmlns:p14="http://schemas.microsoft.com/office/powerpoint/2010/main" val="40102606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2459698"/>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4" name="Picture 3">
            <a:extLst>
              <a:ext uri="{FF2B5EF4-FFF2-40B4-BE49-F238E27FC236}">
                <a16:creationId xmlns:a16="http://schemas.microsoft.com/office/drawing/2014/main" id="{6D0B705F-E864-49BE-B79E-B1FC81C9C92E}"/>
              </a:ext>
            </a:extLst>
          </p:cNvPr>
          <p:cNvPicPr>
            <a:picLocks noChangeAspect="1"/>
          </p:cNvPicPr>
          <p:nvPr/>
        </p:nvPicPr>
        <p:blipFill>
          <a:blip r:embed="rId3"/>
          <a:stretch>
            <a:fillRect/>
          </a:stretch>
        </p:blipFill>
        <p:spPr>
          <a:xfrm>
            <a:off x="8111118" y="4029075"/>
            <a:ext cx="1032882" cy="1114425"/>
          </a:xfrm>
          <a:prstGeom prst="rect">
            <a:avLst/>
          </a:prstGeom>
        </p:spPr>
      </p:pic>
      <p:graphicFrame>
        <p:nvGraphicFramePr>
          <p:cNvPr id="13" name="TextBox 10">
            <a:extLst>
              <a:ext uri="{FF2B5EF4-FFF2-40B4-BE49-F238E27FC236}">
                <a16:creationId xmlns:a16="http://schemas.microsoft.com/office/drawing/2014/main" id="{935DF3FB-7F99-4088-8D9F-EDFA78E34431}"/>
              </a:ext>
            </a:extLst>
          </p:cNvPr>
          <p:cNvGraphicFramePr/>
          <p:nvPr/>
        </p:nvGraphicFramePr>
        <p:xfrm>
          <a:off x="359012" y="544525"/>
          <a:ext cx="8101679" cy="3647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923483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lowchart of two virtual networks and an on-premises network doing DNS resolution between virtual networks.">
            <a:extLst>
              <a:ext uri="{FF2B5EF4-FFF2-40B4-BE49-F238E27FC236}">
                <a16:creationId xmlns:a16="http://schemas.microsoft.com/office/drawing/2014/main" id="{6732FB97-F2AC-4A60-98A5-51CC9000CB99}"/>
              </a:ext>
            </a:extLst>
          </p:cNvPr>
          <p:cNvSpPr>
            <a:spLocks noChangeAspect="1" noChangeArrowheads="1"/>
          </p:cNvSpPr>
          <p:nvPr/>
        </p:nvSpPr>
        <p:spPr bwMode="auto">
          <a:xfrm>
            <a:off x="4459948" y="1752791"/>
            <a:ext cx="224106" cy="2241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p>
        </p:txBody>
      </p:sp>
      <p:pic>
        <p:nvPicPr>
          <p:cNvPr id="7" name="Picture 6">
            <a:extLst>
              <a:ext uri="{FF2B5EF4-FFF2-40B4-BE49-F238E27FC236}">
                <a16:creationId xmlns:a16="http://schemas.microsoft.com/office/drawing/2014/main" id="{BF82890A-66AC-40D8-9E01-6AE9FE77FD53}"/>
              </a:ext>
            </a:extLst>
          </p:cNvPr>
          <p:cNvPicPr>
            <a:picLocks noChangeAspect="1"/>
          </p:cNvPicPr>
          <p:nvPr/>
        </p:nvPicPr>
        <p:blipFill>
          <a:blip r:embed="rId3"/>
          <a:stretch>
            <a:fillRect/>
          </a:stretch>
        </p:blipFill>
        <p:spPr>
          <a:xfrm>
            <a:off x="4846392" y="901684"/>
            <a:ext cx="4229720" cy="2601568"/>
          </a:xfrm>
          <a:prstGeom prst="rect">
            <a:avLst/>
          </a:prstGeom>
        </p:spPr>
      </p:pic>
      <p:graphicFrame>
        <p:nvGraphicFramePr>
          <p:cNvPr id="18" name="TextBox 15">
            <a:extLst>
              <a:ext uri="{FF2B5EF4-FFF2-40B4-BE49-F238E27FC236}">
                <a16:creationId xmlns:a16="http://schemas.microsoft.com/office/drawing/2014/main" id="{BE0CA070-2807-4369-A82A-E383D046BD3D}"/>
              </a:ext>
            </a:extLst>
          </p:cNvPr>
          <p:cNvGraphicFramePr/>
          <p:nvPr/>
        </p:nvGraphicFramePr>
        <p:xfrm>
          <a:off x="313982" y="602719"/>
          <a:ext cx="3864981" cy="3439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218412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859D507-D0C3-4702-9234-14014B513882}"/>
              </a:ext>
            </a:extLst>
          </p:cNvPr>
          <p:cNvSpPr txBox="1"/>
          <p:nvPr/>
        </p:nvSpPr>
        <p:spPr>
          <a:xfrm>
            <a:off x="355989" y="393730"/>
            <a:ext cx="8354993" cy="553998"/>
          </a:xfrm>
          <a:prstGeom prst="rect">
            <a:avLst/>
          </a:prstGeom>
          <a:noFill/>
        </p:spPr>
        <p:txBody>
          <a:bodyPr wrap="square">
            <a:spAutoFit/>
          </a:bodyPr>
          <a:lstStyle/>
          <a:p>
            <a:r>
              <a:rPr lang="en-US" sz="1500" dirty="0"/>
              <a:t>To create the host pool, workspace, desktop app group, and register the desktop app group to the workspace, run:</a:t>
            </a:r>
          </a:p>
        </p:txBody>
      </p:sp>
      <p:sp>
        <p:nvSpPr>
          <p:cNvPr id="3" name="Rectangle 2">
            <a:extLst>
              <a:ext uri="{FF2B5EF4-FFF2-40B4-BE49-F238E27FC236}">
                <a16:creationId xmlns:a16="http://schemas.microsoft.com/office/drawing/2014/main" id="{102A63E7-9952-49B6-B1BA-19F946D31180}"/>
              </a:ext>
            </a:extLst>
          </p:cNvPr>
          <p:cNvSpPr/>
          <p:nvPr/>
        </p:nvSpPr>
        <p:spPr bwMode="auto">
          <a:xfrm>
            <a:off x="398674" y="874564"/>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workspacename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Pooled|Personal</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LoadBalancerType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BreadthFirst|DepthFirst|Persistent</a:t>
            </a:r>
            <a:r>
              <a:rPr lang="en-US" sz="900" dirty="0">
                <a:solidFill>
                  <a:srgbClr val="FFFFFF"/>
                </a:solidFill>
                <a:latin typeface="Consolas" panose="020B0609020204030204" pitchFamily="49" charset="0"/>
              </a:rPr>
              <a:t>&gt; -Location &lt;region&gt; -</a:t>
            </a:r>
            <a:r>
              <a:rPr lang="en-US" sz="900" dirty="0" err="1">
                <a:solidFill>
                  <a:srgbClr val="FFFFFF"/>
                </a:solidFill>
                <a:latin typeface="Consolas" panose="020B0609020204030204" pitchFamily="49" charset="0"/>
              </a:rPr>
              <a:t>DesktopAppGroupName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a:t>
            </a:r>
          </a:p>
        </p:txBody>
      </p:sp>
      <p:sp>
        <p:nvSpPr>
          <p:cNvPr id="15" name="TextBox 14">
            <a:extLst>
              <a:ext uri="{FF2B5EF4-FFF2-40B4-BE49-F238E27FC236}">
                <a16:creationId xmlns:a16="http://schemas.microsoft.com/office/drawing/2014/main" id="{21FEFCE9-7F9A-4A13-82CC-93997AB7E86E}"/>
              </a:ext>
            </a:extLst>
          </p:cNvPr>
          <p:cNvSpPr txBox="1"/>
          <p:nvPr/>
        </p:nvSpPr>
        <p:spPr>
          <a:xfrm>
            <a:off x="355989" y="1539473"/>
            <a:ext cx="8066645" cy="553998"/>
          </a:xfrm>
          <a:prstGeom prst="rect">
            <a:avLst/>
          </a:prstGeom>
          <a:noFill/>
        </p:spPr>
        <p:txBody>
          <a:bodyPr wrap="square">
            <a:spAutoFit/>
          </a:bodyPr>
          <a:lstStyle/>
          <a:p>
            <a:r>
              <a:rPr lang="en-US" sz="1500" dirty="0"/>
              <a:t>To create a registration token to authorize a session host to join the host pool and save it to a new file on your local computer, run:</a:t>
            </a:r>
          </a:p>
        </p:txBody>
      </p:sp>
      <p:sp>
        <p:nvSpPr>
          <p:cNvPr id="7" name="Rectangle 6">
            <a:extLst>
              <a:ext uri="{FF2B5EF4-FFF2-40B4-BE49-F238E27FC236}">
                <a16:creationId xmlns:a16="http://schemas.microsoft.com/office/drawing/2014/main" id="{3D1BB045-99C1-4895-AF92-D3D47A3EE1FD}"/>
              </a:ext>
            </a:extLst>
          </p:cNvPr>
          <p:cNvSpPr/>
          <p:nvPr/>
        </p:nvSpPr>
        <p:spPr bwMode="auto">
          <a:xfrm>
            <a:off x="426486" y="2024099"/>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AzWVDRegistrationInfo</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ExpirationTime</a:t>
            </a:r>
            <a:r>
              <a:rPr lang="en-US" sz="900" dirty="0">
                <a:solidFill>
                  <a:srgbClr val="FFFFFF"/>
                </a:solidFill>
                <a:latin typeface="Consolas" panose="020B0609020204030204" pitchFamily="49" charset="0"/>
              </a:rPr>
              <a:t> $((get-date).</a:t>
            </a:r>
            <a:r>
              <a:rPr lang="en-US" sz="900" dirty="0" err="1">
                <a:solidFill>
                  <a:srgbClr val="FFFFFF"/>
                </a:solidFill>
                <a:latin typeface="Consolas" panose="020B0609020204030204" pitchFamily="49" charset="0"/>
              </a:rPr>
              <a:t>ToUniversalTime</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AddDays</a:t>
            </a:r>
            <a:r>
              <a:rPr lang="en-US" sz="900" dirty="0">
                <a:solidFill>
                  <a:srgbClr val="FFFFFF"/>
                </a:solidFill>
                <a:latin typeface="Consolas" panose="020B0609020204030204" pitchFamily="49" charset="0"/>
              </a:rPr>
              <a:t>(1).</a:t>
            </a:r>
            <a:r>
              <a:rPr lang="en-US" sz="900" dirty="0" err="1">
                <a:solidFill>
                  <a:srgbClr val="FFFFFF"/>
                </a:solidFill>
                <a:latin typeface="Consolas" panose="020B0609020204030204" pitchFamily="49" charset="0"/>
              </a:rPr>
              <a:t>ToString</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yyyy-MM-ddTHH:mm:ss.fffffffZ</a:t>
            </a:r>
            <a:r>
              <a:rPr lang="en-US" sz="900" dirty="0">
                <a:solidFill>
                  <a:srgbClr val="FFFFFF"/>
                </a:solidFill>
                <a:latin typeface="Consolas" panose="020B0609020204030204" pitchFamily="49" charset="0"/>
              </a:rPr>
              <a:t>'))</a:t>
            </a:r>
          </a:p>
        </p:txBody>
      </p:sp>
      <p:sp>
        <p:nvSpPr>
          <p:cNvPr id="18" name="TextBox 17">
            <a:extLst>
              <a:ext uri="{FF2B5EF4-FFF2-40B4-BE49-F238E27FC236}">
                <a16:creationId xmlns:a16="http://schemas.microsoft.com/office/drawing/2014/main" id="{6D793877-B9E7-4553-8DAD-BF152FDC1215}"/>
              </a:ext>
            </a:extLst>
          </p:cNvPr>
          <p:cNvSpPr txBox="1"/>
          <p:nvPr/>
        </p:nvSpPr>
        <p:spPr>
          <a:xfrm>
            <a:off x="355989" y="2574617"/>
            <a:ext cx="7996148" cy="323165"/>
          </a:xfrm>
          <a:prstGeom prst="rect">
            <a:avLst/>
          </a:prstGeom>
          <a:noFill/>
        </p:spPr>
        <p:txBody>
          <a:bodyPr wrap="square">
            <a:spAutoFit/>
          </a:bodyPr>
          <a:lstStyle/>
          <a:p>
            <a:r>
              <a:rPr lang="en-US" sz="1500" dirty="0"/>
              <a:t>To add Azure Active Directory users to the default desktop app group for the host pool, run:</a:t>
            </a:r>
          </a:p>
        </p:txBody>
      </p:sp>
      <p:sp>
        <p:nvSpPr>
          <p:cNvPr id="20" name="Rectangle 19">
            <a:extLst>
              <a:ext uri="{FF2B5EF4-FFF2-40B4-BE49-F238E27FC236}">
                <a16:creationId xmlns:a16="http://schemas.microsoft.com/office/drawing/2014/main" id="{352D44D1-78DE-4274-B0C6-9AA08019BC40}"/>
              </a:ext>
            </a:extLst>
          </p:cNvPr>
          <p:cNvSpPr/>
          <p:nvPr/>
        </p:nvSpPr>
        <p:spPr bwMode="auto">
          <a:xfrm>
            <a:off x="426486" y="2868259"/>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4" name="TextBox 23">
            <a:extLst>
              <a:ext uri="{FF2B5EF4-FFF2-40B4-BE49-F238E27FC236}">
                <a16:creationId xmlns:a16="http://schemas.microsoft.com/office/drawing/2014/main" id="{9D28CDE5-6E0D-4721-8B4F-15C4DB65C2BC}"/>
              </a:ext>
            </a:extLst>
          </p:cNvPr>
          <p:cNvSpPr txBox="1"/>
          <p:nvPr/>
        </p:nvSpPr>
        <p:spPr>
          <a:xfrm>
            <a:off x="355990" y="3571035"/>
            <a:ext cx="8553896" cy="323165"/>
          </a:xfrm>
          <a:prstGeom prst="rect">
            <a:avLst/>
          </a:prstGeom>
          <a:noFill/>
        </p:spPr>
        <p:txBody>
          <a:bodyPr wrap="square">
            <a:spAutoFit/>
          </a:bodyPr>
          <a:lstStyle/>
          <a:p>
            <a:r>
              <a:rPr lang="en-US" sz="1500" dirty="0"/>
              <a:t>To add Azure Active Directory user groups to the default desktop app group for the host pool, run:</a:t>
            </a:r>
          </a:p>
        </p:txBody>
      </p:sp>
      <p:sp>
        <p:nvSpPr>
          <p:cNvPr id="26" name="Rectangle 25">
            <a:extLst>
              <a:ext uri="{FF2B5EF4-FFF2-40B4-BE49-F238E27FC236}">
                <a16:creationId xmlns:a16="http://schemas.microsoft.com/office/drawing/2014/main" id="{0BD9EEB1-2745-4DEA-86A9-198B785E7AD5}"/>
              </a:ext>
            </a:extLst>
          </p:cNvPr>
          <p:cNvSpPr/>
          <p:nvPr/>
        </p:nvSpPr>
        <p:spPr bwMode="auto">
          <a:xfrm>
            <a:off x="440940" y="3867435"/>
            <a:ext cx="7996148" cy="6056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+"-DAG"&gt;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Tree>
    <p:extLst>
      <p:ext uri="{BB962C8B-B14F-4D97-AF65-F5344CB8AC3E}">
        <p14:creationId xmlns:p14="http://schemas.microsoft.com/office/powerpoint/2010/main" val="23141071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C33AF9-834A-4D83-A2FF-7F7EFE27E076}"/>
              </a:ext>
            </a:extLst>
          </p:cNvPr>
          <p:cNvSpPr/>
          <p:nvPr/>
        </p:nvSpPr>
        <p:spPr bwMode="auto">
          <a:xfrm>
            <a:off x="397479" y="2781657"/>
            <a:ext cx="8022948" cy="34192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Direct</a:t>
            </a:r>
          </a:p>
        </p:txBody>
      </p:sp>
      <p:sp>
        <p:nvSpPr>
          <p:cNvPr id="4" name="Rectangle 3">
            <a:extLst>
              <a:ext uri="{FF2B5EF4-FFF2-40B4-BE49-F238E27FC236}">
                <a16:creationId xmlns:a16="http://schemas.microsoft.com/office/drawing/2014/main" id="{BC16451C-B461-4747-A199-C123D829DD01}"/>
              </a:ext>
            </a:extLst>
          </p:cNvPr>
          <p:cNvSpPr/>
          <p:nvPr/>
        </p:nvSpPr>
        <p:spPr bwMode="auto">
          <a:xfrm>
            <a:off x="397480" y="1506151"/>
            <a:ext cx="7996148" cy="62024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2" name="Rectangle 1">
            <a:extLst>
              <a:ext uri="{FF2B5EF4-FFF2-40B4-BE49-F238E27FC236}">
                <a16:creationId xmlns:a16="http://schemas.microsoft.com/office/drawing/2014/main" id="{B5812270-679A-4300-A300-73D5CC0E51D0}"/>
              </a:ext>
            </a:extLst>
          </p:cNvPr>
          <p:cNvSpPr>
            <a:spLocks noChangeArrowheads="1"/>
          </p:cNvSpPr>
          <p:nvPr/>
        </p:nvSpPr>
        <p:spPr bwMode="auto">
          <a:xfrm>
            <a:off x="442940" y="669154"/>
            <a:ext cx="7680176" cy="24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dirty="0">
                <a:latin typeface="+mn-lt"/>
                <a:cs typeface="Segoe UI" panose="020B0502040204020203" pitchFamily="34" charset="0"/>
              </a:rPr>
              <a:t>To configure a host pool to automatically assign users to VMs, run the following PowerShell cmdlet:</a:t>
            </a:r>
            <a:endParaRPr lang="en-US" altLang="en-US" sz="1350" dirty="0">
              <a:latin typeface="+mn-lt"/>
            </a:endParaRPr>
          </a:p>
        </p:txBody>
      </p:sp>
      <p:sp>
        <p:nvSpPr>
          <p:cNvPr id="12" name="TextBox 11">
            <a:extLst>
              <a:ext uri="{FF2B5EF4-FFF2-40B4-BE49-F238E27FC236}">
                <a16:creationId xmlns:a16="http://schemas.microsoft.com/office/drawing/2014/main" id="{9A3DA6CC-E7EE-44C1-AF6A-5E5F34209688}"/>
              </a:ext>
            </a:extLst>
          </p:cNvPr>
          <p:cNvSpPr txBox="1"/>
          <p:nvPr/>
        </p:nvSpPr>
        <p:spPr>
          <a:xfrm>
            <a:off x="368903" y="2539089"/>
            <a:ext cx="8186738" cy="300082"/>
          </a:xfrm>
          <a:prstGeom prst="rect">
            <a:avLst/>
          </a:prstGeom>
          <a:noFill/>
        </p:spPr>
        <p:txBody>
          <a:bodyPr wrap="square">
            <a:spAutoFit/>
          </a:bodyPr>
          <a:lstStyle/>
          <a:p>
            <a:r>
              <a:rPr lang="en-US" sz="1350" dirty="0">
                <a:cs typeface="Segoe UI" panose="020B0502040204020203" pitchFamily="34" charset="0"/>
              </a:rPr>
              <a:t>To configure a host pool to require direct assignment of users to session hosts, run this PowerShell cmdlet:</a:t>
            </a:r>
            <a:endParaRPr lang="en-US" sz="1350" dirty="0">
              <a:solidFill>
                <a:srgbClr val="000000"/>
              </a:solidFill>
              <a:latin typeface="Consolas" panose="020B0609020204030204" pitchFamily="49" charset="0"/>
            </a:endParaRPr>
          </a:p>
        </p:txBody>
      </p:sp>
      <p:sp>
        <p:nvSpPr>
          <p:cNvPr id="11" name="TextBox 10">
            <a:extLst>
              <a:ext uri="{FF2B5EF4-FFF2-40B4-BE49-F238E27FC236}">
                <a16:creationId xmlns:a16="http://schemas.microsoft.com/office/drawing/2014/main" id="{71FE25B5-1806-43AD-924A-3D1DD6D47E29}"/>
              </a:ext>
            </a:extLst>
          </p:cNvPr>
          <p:cNvSpPr txBox="1"/>
          <p:nvPr/>
        </p:nvSpPr>
        <p:spPr>
          <a:xfrm>
            <a:off x="368903" y="3178171"/>
            <a:ext cx="8186738" cy="300082"/>
          </a:xfrm>
          <a:prstGeom prst="rect">
            <a:avLst/>
          </a:prstGeom>
          <a:noFill/>
        </p:spPr>
        <p:txBody>
          <a:bodyPr wrap="square">
            <a:spAutoFit/>
          </a:bodyPr>
          <a:lstStyle/>
          <a:p>
            <a:r>
              <a:rPr lang="en-US" sz="1350" dirty="0">
                <a:cs typeface="Segoe UI" panose="020B0502040204020203" pitchFamily="34" charset="0"/>
              </a:rPr>
              <a:t>To assign a user to a specific session host, run the following PowerShell cmdlet:</a:t>
            </a:r>
          </a:p>
        </p:txBody>
      </p:sp>
      <p:sp>
        <p:nvSpPr>
          <p:cNvPr id="16" name="Rectangle 15">
            <a:extLst>
              <a:ext uri="{FF2B5EF4-FFF2-40B4-BE49-F238E27FC236}">
                <a16:creationId xmlns:a16="http://schemas.microsoft.com/office/drawing/2014/main" id="{EB714B75-D6DC-4DD7-A974-3387CB7D7696}"/>
              </a:ext>
            </a:extLst>
          </p:cNvPr>
          <p:cNvSpPr/>
          <p:nvPr/>
        </p:nvSpPr>
        <p:spPr bwMode="auto">
          <a:xfrm>
            <a:off x="405272" y="868856"/>
            <a:ext cx="7996148" cy="33206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PersonalDesktopAssignmentType</a:t>
            </a:r>
            <a:r>
              <a:rPr lang="en-US" sz="900" dirty="0">
                <a:solidFill>
                  <a:srgbClr val="FFFFFF"/>
                </a:solidFill>
                <a:latin typeface="Consolas" panose="020B0609020204030204" pitchFamily="49" charset="0"/>
              </a:rPr>
              <a:t> Automatic</a:t>
            </a:r>
          </a:p>
        </p:txBody>
      </p:sp>
      <p:sp>
        <p:nvSpPr>
          <p:cNvPr id="18" name="TextBox 17">
            <a:extLst>
              <a:ext uri="{FF2B5EF4-FFF2-40B4-BE49-F238E27FC236}">
                <a16:creationId xmlns:a16="http://schemas.microsoft.com/office/drawing/2014/main" id="{05EBE158-E812-4C18-960B-558E122E1D3F}"/>
              </a:ext>
            </a:extLst>
          </p:cNvPr>
          <p:cNvSpPr txBox="1"/>
          <p:nvPr/>
        </p:nvSpPr>
        <p:spPr>
          <a:xfrm>
            <a:off x="349422" y="1256865"/>
            <a:ext cx="7322038" cy="300082"/>
          </a:xfrm>
          <a:prstGeom prst="rect">
            <a:avLst/>
          </a:prstGeom>
          <a:noFill/>
        </p:spPr>
        <p:txBody>
          <a:bodyPr wrap="square">
            <a:spAutoFit/>
          </a:bodyPr>
          <a:lstStyle/>
          <a:p>
            <a:pPr defTabSz="685800" eaLnBrk="0" fontAlgn="base" hangingPunct="0">
              <a:spcBef>
                <a:spcPct val="0"/>
              </a:spcBef>
              <a:spcAft>
                <a:spcPct val="0"/>
              </a:spcAft>
              <a:defRPr/>
            </a:pPr>
            <a:r>
              <a:rPr lang="en-US" altLang="en-US" sz="1350" dirty="0">
                <a:solidFill>
                  <a:srgbClr val="000000"/>
                </a:solidFill>
                <a:latin typeface="Segoe UI"/>
                <a:cs typeface="Segoe UI" panose="020B0502040204020203" pitchFamily="34" charset="0"/>
              </a:rPr>
              <a:t>To assign a user to the personal desktop host pool, run the following PowerShell cmdlet:</a:t>
            </a:r>
          </a:p>
        </p:txBody>
      </p:sp>
      <p:sp>
        <p:nvSpPr>
          <p:cNvPr id="20" name="Rectangle 19">
            <a:extLst>
              <a:ext uri="{FF2B5EF4-FFF2-40B4-BE49-F238E27FC236}">
                <a16:creationId xmlns:a16="http://schemas.microsoft.com/office/drawing/2014/main" id="{C0D15030-E0B1-436E-B0D4-63095367F417}"/>
              </a:ext>
            </a:extLst>
          </p:cNvPr>
          <p:cNvSpPr/>
          <p:nvPr/>
        </p:nvSpPr>
        <p:spPr bwMode="auto">
          <a:xfrm>
            <a:off x="405272" y="3564356"/>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AzWvdSessionHost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sessionhostname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AssignedUser</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32495402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42324" y="557490"/>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92855" y="497144"/>
            <a:ext cx="8354993" cy="323165"/>
          </a:xfrm>
          <a:prstGeom prst="rect">
            <a:avLst/>
          </a:prstGeom>
          <a:noFill/>
        </p:spPr>
        <p:txBody>
          <a:bodyPr wrap="square">
            <a:spAutoFit/>
          </a:bodyPr>
          <a:lstStyle/>
          <a:p>
            <a:r>
              <a:rPr lang="en-US" sz="1500" dirty="0"/>
              <a:t>To add or edit a single custom RDP property, run:</a:t>
            </a:r>
          </a:p>
        </p:txBody>
      </p:sp>
      <p:sp>
        <p:nvSpPr>
          <p:cNvPr id="3" name="Rectangle 2">
            <a:extLst>
              <a:ext uri="{FF2B5EF4-FFF2-40B4-BE49-F238E27FC236}">
                <a16:creationId xmlns:a16="http://schemas.microsoft.com/office/drawing/2014/main" id="{0E57F050-ADEA-423B-AF03-D2F879A9D8E4}"/>
              </a:ext>
            </a:extLst>
          </p:cNvPr>
          <p:cNvSpPr/>
          <p:nvPr/>
        </p:nvSpPr>
        <p:spPr bwMode="auto">
          <a:xfrm>
            <a:off x="428104" y="853626"/>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AzWVDHostPool</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hostpoolname</a:t>
            </a:r>
            <a:r>
              <a:rPr lang="en-US" sz="900" dirty="0">
                <a:solidFill>
                  <a:schemeClr val="bg1"/>
                </a:solidFill>
                <a:latin typeface="Consolas" panose="020B0609020204030204" pitchFamily="49" charset="0"/>
              </a:rPr>
              <a:t>&gt; -</a:t>
            </a:r>
            <a:r>
              <a:rPr lang="en-US" sz="900" dirty="0" err="1">
                <a:solidFill>
                  <a:schemeClr val="bg1"/>
                </a:solidFill>
                <a:latin typeface="Consolas" panose="020B0609020204030204" pitchFamily="49" charset="0"/>
              </a:rPr>
              <a:t>CustomRdpProperty</a:t>
            </a:r>
            <a:r>
              <a:rPr lang="en-US" sz="900" dirty="0">
                <a:solidFill>
                  <a:schemeClr val="bg1"/>
                </a:solidFill>
                <a:latin typeface="Consolas" panose="020B0609020204030204" pitchFamily="49" charset="0"/>
              </a:rPr>
              <a:t> &lt;property&gt;</a:t>
            </a:r>
          </a:p>
          <a:p>
            <a:pPr defTabSz="685800">
              <a:defRPr/>
            </a:pP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92855" y="1642886"/>
            <a:ext cx="8066645" cy="553998"/>
          </a:xfrm>
          <a:prstGeom prst="rect">
            <a:avLst/>
          </a:prstGeom>
          <a:noFill/>
        </p:spPr>
        <p:txBody>
          <a:bodyPr wrap="square">
            <a:spAutoFit/>
          </a:bodyPr>
          <a:lstStyle/>
          <a:p>
            <a:r>
              <a:rPr lang="en-US" sz="1500" dirty="0"/>
              <a:t>To add or edit multiple custom RDP properties, run the following by providing the custom RDP properties as a semicolon-separated string:</a:t>
            </a:r>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28104" y="2183571"/>
            <a:ext cx="7996148" cy="48713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$properties="&lt;property1&gt;;&lt;property2&gt;;&lt;property3&gt;"</a:t>
            </a:r>
          </a:p>
          <a:p>
            <a:pPr defTabSz="685800">
              <a:defRPr/>
            </a:pPr>
            <a:r>
              <a:rPr lang="en-US" sz="900" dirty="0">
                <a:solidFill>
                  <a:srgbClr val="FFFFFF"/>
                </a:solidFill>
                <a:latin typeface="Consolas" panose="020B0609020204030204" pitchFamily="49" charset="0"/>
              </a:rPr>
              <a:t>Update-</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$properties</a:t>
            </a:r>
          </a:p>
        </p:txBody>
      </p:sp>
      <p:sp>
        <p:nvSpPr>
          <p:cNvPr id="13" name="TextBox 12">
            <a:extLst>
              <a:ext uri="{FF2B5EF4-FFF2-40B4-BE49-F238E27FC236}">
                <a16:creationId xmlns:a16="http://schemas.microsoft.com/office/drawing/2014/main" id="{E4A42BD4-1440-4270-89E2-238298E3DE80}"/>
              </a:ext>
            </a:extLst>
          </p:cNvPr>
          <p:cNvSpPr txBox="1"/>
          <p:nvPr/>
        </p:nvSpPr>
        <p:spPr>
          <a:xfrm>
            <a:off x="392855" y="3048201"/>
            <a:ext cx="7996148" cy="323165"/>
          </a:xfrm>
          <a:prstGeom prst="rect">
            <a:avLst/>
          </a:prstGeom>
          <a:noFill/>
        </p:spPr>
        <p:txBody>
          <a:bodyPr wrap="square">
            <a:spAutoFit/>
          </a:bodyPr>
          <a:lstStyle/>
          <a:p>
            <a:r>
              <a:rPr lang="en-US" sz="1500" dirty="0"/>
              <a:t>You can check to make sure the RDP property was added by running:</a:t>
            </a:r>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63352" y="3349636"/>
            <a:ext cx="7996148" cy="89516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dirty="0">
                <a:solidFill>
                  <a:srgbClr val="FFFFFF"/>
                </a:solidFill>
                <a:latin typeface="Consolas" panose="020B0609020204030204" pitchFamily="49" charset="0"/>
              </a:rPr>
              <a:t>Get-</a:t>
            </a:r>
            <a:r>
              <a:rPr lang="en-US" sz="900" dirty="0" err="1">
                <a:solidFill>
                  <a:srgbClr val="FFFFFF"/>
                </a:solidFill>
                <a:latin typeface="Consolas" panose="020B0609020204030204" pitchFamily="49" charset="0"/>
              </a:rPr>
              <a:t>AzWVDHostPool</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-Name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 | format-list Name, </a:t>
            </a:r>
            <a:r>
              <a:rPr lang="en-US" sz="900" dirty="0" err="1">
                <a:solidFill>
                  <a:srgbClr val="FFFFFF"/>
                </a:solidFill>
                <a:latin typeface="Consolas" panose="020B0609020204030204" pitchFamily="49" charset="0"/>
              </a:rPr>
              <a:t>CustomRdpProperty</a:t>
            </a:r>
            <a:endParaRPr lang="en-US" sz="900" dirty="0">
              <a:solidFill>
                <a:srgbClr val="FFFFFF"/>
              </a:solidFill>
              <a:latin typeface="Consolas" panose="020B0609020204030204" pitchFamily="49" charset="0"/>
            </a:endParaRPr>
          </a:p>
          <a:p>
            <a:pPr defTabSz="685800">
              <a:defRPr/>
            </a:pPr>
            <a:endParaRPr lang="en-US" sz="900" dirty="0">
              <a:solidFill>
                <a:srgbClr val="FFFFFF"/>
              </a:solidFill>
              <a:latin typeface="Consolas" panose="020B0609020204030204" pitchFamily="49" charset="0"/>
            </a:endParaRPr>
          </a:p>
          <a:p>
            <a:pPr defTabSz="685800">
              <a:defRPr/>
            </a:pPr>
            <a:r>
              <a:rPr lang="en-US" sz="900" dirty="0">
                <a:solidFill>
                  <a:srgbClr val="FFFFFF"/>
                </a:solidFill>
                <a:latin typeface="Consolas" panose="020B0609020204030204" pitchFamily="49" charset="0"/>
              </a:rPr>
              <a:t>Name              : &lt;</a:t>
            </a:r>
            <a:r>
              <a:rPr lang="en-US" sz="900" dirty="0" err="1">
                <a:solidFill>
                  <a:srgbClr val="FFFFFF"/>
                </a:solidFill>
                <a:latin typeface="Consolas" panose="020B0609020204030204" pitchFamily="49" charset="0"/>
              </a:rPr>
              <a:t>hostpoolname</a:t>
            </a:r>
            <a:r>
              <a:rPr lang="en-US" sz="900" dirty="0">
                <a:solidFill>
                  <a:srgbClr val="FFFFFF"/>
                </a:solidFill>
                <a:latin typeface="Consolas" panose="020B0609020204030204" pitchFamily="49" charset="0"/>
              </a:rPr>
              <a:t>&gt;</a:t>
            </a:r>
          </a:p>
          <a:p>
            <a:pPr defTabSz="685800">
              <a:defRPr/>
            </a:pPr>
            <a:r>
              <a:rPr lang="en-US" sz="900" dirty="0" err="1">
                <a:solidFill>
                  <a:srgbClr val="FFFFFF"/>
                </a:solidFill>
                <a:latin typeface="Consolas" panose="020B0609020204030204" pitchFamily="49" charset="0"/>
              </a:rPr>
              <a:t>CustomRdpProperty</a:t>
            </a:r>
            <a:r>
              <a:rPr lang="en-US" sz="900" dirty="0">
                <a:solidFill>
                  <a:srgbClr val="FFFFFF"/>
                </a:solidFill>
                <a:latin typeface="Consolas" panose="020B0609020204030204" pitchFamily="49" charset="0"/>
              </a:rPr>
              <a:t> : &lt;</a:t>
            </a:r>
            <a:r>
              <a:rPr lang="en-US" sz="900" dirty="0" err="1">
                <a:solidFill>
                  <a:srgbClr val="FFFFFF"/>
                </a:solidFill>
                <a:latin typeface="Consolas" panose="020B0609020204030204" pitchFamily="49" charset="0"/>
              </a:rPr>
              <a:t>customRDPpropertystring</a:t>
            </a:r>
            <a:r>
              <a:rPr lang="en-US" sz="900" dirty="0">
                <a:solidFill>
                  <a:srgbClr val="FFFFFF"/>
                </a:solidFill>
                <a:latin typeface="Consolas" panose="020B0609020204030204" pitchFamily="49" charset="0"/>
              </a:rPr>
              <a:t>&gt;</a:t>
            </a:r>
          </a:p>
        </p:txBody>
      </p:sp>
    </p:spTree>
    <p:extLst>
      <p:ext uri="{BB962C8B-B14F-4D97-AF65-F5344CB8AC3E}">
        <p14:creationId xmlns:p14="http://schemas.microsoft.com/office/powerpoint/2010/main" val="412497369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307831" y="521428"/>
            <a:ext cx="8634846" cy="553998"/>
          </a:xfrm>
          <a:prstGeom prst="rect">
            <a:avLst/>
          </a:prstGeom>
          <a:noFill/>
        </p:spPr>
        <p:txBody>
          <a:bodyPr wrap="square">
            <a:spAutoFit/>
          </a:bodyPr>
          <a:lstStyle/>
          <a:p>
            <a:r>
              <a:rPr lang="en-US" sz="1500" dirty="0"/>
              <a:t>Azure Virtual Desktop licensing allows you to apply a license to any Windows or Windows Server virtual machine that is registered as a session host in a host pool and receives user connections. </a:t>
            </a:r>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246654"/>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07831" y="3186309"/>
            <a:ext cx="8354993" cy="323165"/>
          </a:xfrm>
          <a:prstGeom prst="rect">
            <a:avLst/>
          </a:prstGeom>
          <a:noFill/>
        </p:spPr>
        <p:txBody>
          <a:bodyPr wrap="square">
            <a:spAutoFit/>
          </a:bodyPr>
          <a:lstStyle/>
          <a:p>
            <a:r>
              <a:rPr lang="en-US" sz="1500" dirty="0"/>
              <a:t>Apply a Windows license to a session host VM, run:</a:t>
            </a:r>
          </a:p>
        </p:txBody>
      </p:sp>
      <p:sp>
        <p:nvSpPr>
          <p:cNvPr id="10" name="Rectangle 9">
            <a:extLst>
              <a:ext uri="{FF2B5EF4-FFF2-40B4-BE49-F238E27FC236}">
                <a16:creationId xmlns:a16="http://schemas.microsoft.com/office/drawing/2014/main" id="{7C6B3F8D-C121-4702-9974-9C8E35CC326B}"/>
              </a:ext>
            </a:extLst>
          </p:cNvPr>
          <p:cNvSpPr/>
          <p:nvPr/>
        </p:nvSpPr>
        <p:spPr bwMode="auto">
          <a:xfrm>
            <a:off x="373103" y="3529551"/>
            <a:ext cx="7996148" cy="64563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a:t>
            </a:r>
            <a:r>
              <a:rPr lang="en-US" sz="900" dirty="0">
                <a:solidFill>
                  <a:schemeClr val="bg1"/>
                </a:solidFill>
                <a:latin typeface="Consolas" panose="020B0609020204030204" pitchFamily="49" charset="0"/>
              </a:rPr>
              <a:t> = Get-</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-Name &lt;</a:t>
            </a:r>
            <a:r>
              <a:rPr lang="en-US" sz="900" dirty="0" err="1">
                <a:solidFill>
                  <a:schemeClr val="bg1"/>
                </a:solidFill>
                <a:latin typeface="Consolas" panose="020B0609020204030204" pitchFamily="49" charset="0"/>
              </a:rPr>
              <a:t>vmName</a:t>
            </a:r>
            <a:r>
              <a:rPr lang="en-US" sz="900" dirty="0">
                <a:solidFill>
                  <a:schemeClr val="bg1"/>
                </a:solidFill>
                <a:latin typeface="Consolas" panose="020B0609020204030204" pitchFamily="49" charset="0"/>
              </a:rPr>
              <a:t>&gt;</a:t>
            </a:r>
          </a:p>
          <a:p>
            <a:pPr>
              <a:defRPr/>
            </a:pPr>
            <a:r>
              <a:rPr lang="en-US" sz="900" dirty="0">
                <a:solidFill>
                  <a:schemeClr val="bg1"/>
                </a:solidFill>
                <a:latin typeface="Consolas" panose="020B0609020204030204" pitchFamily="49" charset="0"/>
              </a:rPr>
              <a:t>$</a:t>
            </a:r>
            <a:r>
              <a:rPr lang="en-US" sz="900" dirty="0" err="1">
                <a:solidFill>
                  <a:schemeClr val="bg1"/>
                </a:solidFill>
                <a:latin typeface="Consolas" panose="020B0609020204030204" pitchFamily="49" charset="0"/>
              </a:rPr>
              <a:t>vm.LicenseType</a:t>
            </a:r>
            <a:r>
              <a:rPr lang="en-US" sz="900" dirty="0">
                <a:solidFill>
                  <a:schemeClr val="bg1"/>
                </a:solidFill>
                <a:latin typeface="Consolas" panose="020B0609020204030204" pitchFamily="49" charset="0"/>
              </a:rPr>
              <a:t> = "</a:t>
            </a:r>
            <a:r>
              <a:rPr lang="en-US" sz="900" dirty="0" err="1">
                <a:solidFill>
                  <a:schemeClr val="bg1"/>
                </a:solidFill>
                <a:latin typeface="Consolas" panose="020B0609020204030204" pitchFamily="49" charset="0"/>
              </a:rPr>
              <a:t>Windows_Client</a:t>
            </a:r>
            <a:r>
              <a:rPr lang="en-US" sz="900" dirty="0">
                <a:solidFill>
                  <a:schemeClr val="bg1"/>
                </a:solidFill>
                <a:latin typeface="Consolas" panose="020B0609020204030204" pitchFamily="49" charset="0"/>
              </a:rPr>
              <a:t>"</a:t>
            </a:r>
          </a:p>
          <a:p>
            <a:pPr>
              <a:defRPr/>
            </a:pPr>
            <a:r>
              <a:rPr lang="en-US" sz="900" dirty="0">
                <a:solidFill>
                  <a:schemeClr val="bg1"/>
                </a:solidFill>
                <a:latin typeface="Consolas" panose="020B0609020204030204" pitchFamily="49" charset="0"/>
              </a:rPr>
              <a:t>Update-</a:t>
            </a:r>
            <a:r>
              <a:rPr lang="en-US" sz="900" dirty="0" err="1">
                <a:solidFill>
                  <a:schemeClr val="bg1"/>
                </a:solidFill>
                <a:latin typeface="Consolas" panose="020B0609020204030204" pitchFamily="49" charset="0"/>
              </a:rPr>
              <a:t>AzVM</a:t>
            </a:r>
            <a:r>
              <a:rPr lang="en-US" sz="900" dirty="0">
                <a:solidFill>
                  <a:schemeClr val="bg1"/>
                </a:solidFill>
                <a:latin typeface="Consolas" panose="020B0609020204030204" pitchFamily="49" charset="0"/>
              </a:rPr>
              <a:t> -</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 &lt;</a:t>
            </a:r>
            <a:r>
              <a:rPr lang="en-US" sz="900" dirty="0" err="1">
                <a:solidFill>
                  <a:schemeClr val="bg1"/>
                </a:solidFill>
                <a:latin typeface="Consolas" panose="020B0609020204030204" pitchFamily="49" charset="0"/>
              </a:rPr>
              <a:t>resourceGroupName</a:t>
            </a:r>
            <a:r>
              <a:rPr lang="en-US" sz="900" dirty="0">
                <a:solidFill>
                  <a:schemeClr val="bg1"/>
                </a:solidFill>
                <a:latin typeface="Consolas" panose="020B0609020204030204" pitchFamily="49" charset="0"/>
              </a:rPr>
              <a:t>&gt; -VM $</a:t>
            </a:r>
            <a:r>
              <a:rPr lang="en-US" sz="900" dirty="0" err="1">
                <a:solidFill>
                  <a:schemeClr val="bg1"/>
                </a:solidFill>
                <a:latin typeface="Consolas" panose="020B0609020204030204" pitchFamily="49" charset="0"/>
              </a:rPr>
              <a:t>vm</a:t>
            </a:r>
            <a:endParaRPr lang="en-US" sz="900" dirty="0">
              <a:solidFill>
                <a:schemeClr val="bg1"/>
              </a:solidFill>
              <a:latin typeface="Consolas" panose="020B0609020204030204" pitchFamily="49" charset="0"/>
            </a:endParaRPr>
          </a:p>
          <a:p>
            <a:pPr defTabSz="685800">
              <a:defRPr/>
            </a:pPr>
            <a:endParaRPr lang="en-US" sz="900" dirty="0">
              <a:solidFill>
                <a:schemeClr val="bg1"/>
              </a:solidFill>
              <a:latin typeface="Consolas" panose="020B0609020204030204" pitchFamily="49" charset="0"/>
            </a:endParaRPr>
          </a:p>
        </p:txBody>
      </p:sp>
      <p:graphicFrame>
        <p:nvGraphicFramePr>
          <p:cNvPr id="19" name="TextBox 14">
            <a:extLst>
              <a:ext uri="{FF2B5EF4-FFF2-40B4-BE49-F238E27FC236}">
                <a16:creationId xmlns:a16="http://schemas.microsoft.com/office/drawing/2014/main" id="{86B02E89-D2B1-4F74-995F-728AF39839C1}"/>
              </a:ext>
            </a:extLst>
          </p:cNvPr>
          <p:cNvGraphicFramePr/>
          <p:nvPr/>
        </p:nvGraphicFramePr>
        <p:xfrm>
          <a:off x="340456" y="1103662"/>
          <a:ext cx="8463089" cy="2031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9002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timw.info/az140</a:t>
            </a:r>
          </a:p>
        </p:txBody>
      </p:sp>
    </p:spTree>
    <p:extLst>
      <p:ext uri="{BB962C8B-B14F-4D97-AF65-F5344CB8AC3E}">
        <p14:creationId xmlns:p14="http://schemas.microsoft.com/office/powerpoint/2010/main" val="616345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0AB03-957B-4A73-889C-A8E8613FABC5}"/>
              </a:ext>
            </a:extLst>
          </p:cNvPr>
          <p:cNvSpPr txBox="1"/>
          <p:nvPr/>
        </p:nvSpPr>
        <p:spPr>
          <a:xfrm>
            <a:off x="244208" y="443135"/>
            <a:ext cx="8634846" cy="553998"/>
          </a:xfrm>
          <a:prstGeom prst="rect">
            <a:avLst/>
          </a:prstGeom>
          <a:noFill/>
        </p:spPr>
        <p:txBody>
          <a:bodyPr wrap="square">
            <a:spAutoFit/>
          </a:bodyPr>
          <a:lstStyle/>
          <a:p>
            <a:r>
              <a:rPr lang="en-US" sz="1500"/>
              <a:t>Azure AD-joined VMs eliminate line-of-sight from the VM to an on-premises Active Directory Domain Controller (DC) or deploying Azure AD Domain services (Azure AD DS). </a:t>
            </a:r>
            <a:endParaRPr lang="en-US" sz="1500" dirty="0"/>
          </a:p>
        </p:txBody>
      </p:sp>
      <p:sp>
        <p:nvSpPr>
          <p:cNvPr id="8" name="TextBox 7">
            <a:extLst>
              <a:ext uri="{FF2B5EF4-FFF2-40B4-BE49-F238E27FC236}">
                <a16:creationId xmlns:a16="http://schemas.microsoft.com/office/drawing/2014/main" id="{B1734A4F-FCF9-4A64-8A24-955D11FE0DE8}"/>
              </a:ext>
            </a:extLst>
          </p:cNvPr>
          <p:cNvSpPr txBox="1"/>
          <p:nvPr/>
        </p:nvSpPr>
        <p:spPr>
          <a:xfrm>
            <a:off x="657300" y="3529686"/>
            <a:ext cx="7316185" cy="323165"/>
          </a:xfrm>
          <a:prstGeom prst="rect">
            <a:avLst/>
          </a:prstGeom>
          <a:noFill/>
        </p:spPr>
        <p:txBody>
          <a:bodyPr wrap="square">
            <a:spAutoFit/>
          </a:bodyPr>
          <a:lstStyle/>
          <a:p>
            <a:endParaRPr lang="en-US" sz="1500" dirty="0"/>
          </a:p>
        </p:txBody>
      </p:sp>
      <p:sp>
        <p:nvSpPr>
          <p:cNvPr id="9" name="TextBox 8">
            <a:extLst>
              <a:ext uri="{FF2B5EF4-FFF2-40B4-BE49-F238E27FC236}">
                <a16:creationId xmlns:a16="http://schemas.microsoft.com/office/drawing/2014/main" id="{F085948C-A28B-40F6-AF97-822B492B11D6}"/>
              </a:ext>
            </a:extLst>
          </p:cNvPr>
          <p:cNvSpPr txBox="1"/>
          <p:nvPr/>
        </p:nvSpPr>
        <p:spPr>
          <a:xfrm>
            <a:off x="361879" y="3130850"/>
            <a:ext cx="8354993" cy="1246495"/>
          </a:xfrm>
          <a:prstGeom prst="rect">
            <a:avLst/>
          </a:prstGeom>
          <a:noFill/>
        </p:spPr>
        <p:txBody>
          <a:bodyPr wrap="square">
            <a:spAutoFit/>
          </a:bodyPr>
          <a:lstStyle/>
          <a:p>
            <a:r>
              <a:rPr lang="en-US" sz="1500"/>
              <a:t>Access to on-premises or Active Directory domain-joined resources and should be considered when deciding whether Azure AD-joined VMs suits your environment. </a:t>
            </a:r>
          </a:p>
          <a:p>
            <a:endParaRPr lang="en-US" sz="1500"/>
          </a:p>
          <a:p>
            <a:r>
              <a:rPr lang="en-US" sz="1500"/>
              <a:t>Microsoft recommends Azure AD-joined VMs when users only need access to cloud-based resources or Azure AD-based authentication.</a:t>
            </a:r>
            <a:endParaRPr lang="en-US" sz="1500" dirty="0"/>
          </a:p>
        </p:txBody>
      </p:sp>
      <p:graphicFrame>
        <p:nvGraphicFramePr>
          <p:cNvPr id="17" name="TextBox 14">
            <a:extLst>
              <a:ext uri="{FF2B5EF4-FFF2-40B4-BE49-F238E27FC236}">
                <a16:creationId xmlns:a16="http://schemas.microsoft.com/office/drawing/2014/main" id="{F02D0689-A8E6-400B-AD23-AF5D2557C06A}"/>
              </a:ext>
            </a:extLst>
          </p:cNvPr>
          <p:cNvGraphicFramePr/>
          <p:nvPr/>
        </p:nvGraphicFramePr>
        <p:xfrm>
          <a:off x="307831" y="1097224"/>
          <a:ext cx="8463089" cy="1713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81019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AAEA4-F09F-4C43-BF4D-374942E15023}"/>
              </a:ext>
            </a:extLst>
          </p:cNvPr>
          <p:cNvSpPr>
            <a:spLocks noGrp="1"/>
          </p:cNvSpPr>
          <p:nvPr>
            <p:ph type="title"/>
          </p:nvPr>
        </p:nvSpPr>
        <p:spPr/>
        <p:txBody>
          <a:bodyPr/>
          <a:lstStyle/>
          <a:p>
            <a:r>
              <a:rPr lang="en-US" dirty="0"/>
              <a:t>Create a managed VM image</a:t>
            </a:r>
          </a:p>
        </p:txBody>
      </p:sp>
      <p:pic>
        <p:nvPicPr>
          <p:cNvPr id="11" name="Picture Placeholder 2">
            <a:extLst>
              <a:ext uri="{FF2B5EF4-FFF2-40B4-BE49-F238E27FC236}">
                <a16:creationId xmlns:a16="http://schemas.microsoft.com/office/drawing/2014/main" id="{D494BB8B-B3C9-4D57-A81F-A63C4D0E540A}"/>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372751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BF7D7F-4A0E-4FF1-9554-145924A40D6B}"/>
              </a:ext>
            </a:extLst>
          </p:cNvPr>
          <p:cNvSpPr txBox="1"/>
          <p:nvPr/>
        </p:nvSpPr>
        <p:spPr>
          <a:xfrm>
            <a:off x="212838" y="511073"/>
            <a:ext cx="8326151" cy="369332"/>
          </a:xfrm>
          <a:prstGeom prst="rect">
            <a:avLst/>
          </a:prstGeom>
          <a:noFill/>
        </p:spPr>
        <p:txBody>
          <a:bodyPr wrap="square">
            <a:spAutoFit/>
          </a:bodyPr>
          <a:lstStyle/>
          <a:p>
            <a:r>
              <a:rPr lang="en-US" dirty="0">
                <a:solidFill>
                  <a:schemeClr val="tx2">
                    <a:lumMod val="75000"/>
                  </a:schemeClr>
                </a:solidFill>
              </a:rPr>
              <a:t>You can use an image from the Azure Image Gallery.</a:t>
            </a:r>
            <a:r>
              <a:rPr lang="en-US" sz="1500" dirty="0"/>
              <a:t> </a:t>
            </a:r>
          </a:p>
        </p:txBody>
      </p:sp>
      <p:sp>
        <p:nvSpPr>
          <p:cNvPr id="11" name="TextBox 10">
            <a:extLst>
              <a:ext uri="{FF2B5EF4-FFF2-40B4-BE49-F238E27FC236}">
                <a16:creationId xmlns:a16="http://schemas.microsoft.com/office/drawing/2014/main" id="{64EF5C28-D64E-4581-8956-D48D37AECCC8}"/>
              </a:ext>
            </a:extLst>
          </p:cNvPr>
          <p:cNvSpPr txBox="1"/>
          <p:nvPr/>
        </p:nvSpPr>
        <p:spPr>
          <a:xfrm>
            <a:off x="281417" y="1345573"/>
            <a:ext cx="3181352" cy="2516073"/>
          </a:xfrm>
          <a:prstGeom prst="rect">
            <a:avLst/>
          </a:prstGeom>
          <a:noFill/>
        </p:spPr>
        <p:txBody>
          <a:bodyPr wrap="square">
            <a:spAutoFit/>
          </a:bodyPr>
          <a:lstStyle/>
          <a:p>
            <a:pPr>
              <a:spcAft>
                <a:spcPts val="900"/>
              </a:spcAft>
            </a:pPr>
            <a:r>
              <a:rPr lang="en-US" sz="1350" dirty="0"/>
              <a:t>Windows 10 Enterprise multi-session is available in the Azure Image Gallery. </a:t>
            </a:r>
          </a:p>
          <a:p>
            <a:pPr>
              <a:spcAft>
                <a:spcPts val="900"/>
              </a:spcAft>
            </a:pPr>
            <a:r>
              <a:rPr lang="en-US" sz="1350" dirty="0"/>
              <a:t>There are two options for customizing the image:</a:t>
            </a:r>
          </a:p>
          <a:p>
            <a:pPr marL="214313" indent="-214313">
              <a:spcAft>
                <a:spcPts val="900"/>
              </a:spcAft>
              <a:buFont typeface="Arial" panose="020B0604020202020204" pitchFamily="34" charset="0"/>
              <a:buChar char="•"/>
            </a:pPr>
            <a:r>
              <a:rPr lang="en-US" sz="1350" dirty="0"/>
              <a:t>The first option is to provision a virtual machine (VM) in Azure</a:t>
            </a:r>
          </a:p>
          <a:p>
            <a:pPr marL="214313" indent="-214313">
              <a:spcAft>
                <a:spcPts val="900"/>
              </a:spcAft>
              <a:buFont typeface="Arial" panose="020B0604020202020204" pitchFamily="34" charset="0"/>
              <a:buChar char="•"/>
            </a:pPr>
            <a:r>
              <a:rPr lang="en-US" sz="1350" dirty="0"/>
              <a:t>The second option is to create the image locally by downloading the image, provisioning a Hyper-V VM, and customizing it to suit your needs</a:t>
            </a:r>
          </a:p>
        </p:txBody>
      </p:sp>
      <p:sp>
        <p:nvSpPr>
          <p:cNvPr id="13" name="TextBox 12">
            <a:extLst>
              <a:ext uri="{FF2B5EF4-FFF2-40B4-BE49-F238E27FC236}">
                <a16:creationId xmlns:a16="http://schemas.microsoft.com/office/drawing/2014/main" id="{8075CD74-E57D-4A02-8995-A32C71B8B204}"/>
              </a:ext>
            </a:extLst>
          </p:cNvPr>
          <p:cNvSpPr txBox="1"/>
          <p:nvPr/>
        </p:nvSpPr>
        <p:spPr>
          <a:xfrm>
            <a:off x="3932310" y="1012297"/>
            <a:ext cx="1998951" cy="323165"/>
          </a:xfrm>
          <a:prstGeom prst="rect">
            <a:avLst/>
          </a:prstGeom>
          <a:noFill/>
        </p:spPr>
        <p:txBody>
          <a:bodyPr wrap="square">
            <a:spAutoFit/>
          </a:bodyPr>
          <a:lstStyle/>
          <a:p>
            <a:pPr algn="l"/>
            <a:r>
              <a:rPr lang="en-US" sz="1500" b="1" dirty="0">
                <a:latin typeface="+mj-lt"/>
              </a:rPr>
              <a:t>Local image creation</a:t>
            </a:r>
          </a:p>
        </p:txBody>
      </p:sp>
      <p:sp>
        <p:nvSpPr>
          <p:cNvPr id="15" name="TextBox 14">
            <a:extLst>
              <a:ext uri="{FF2B5EF4-FFF2-40B4-BE49-F238E27FC236}">
                <a16:creationId xmlns:a16="http://schemas.microsoft.com/office/drawing/2014/main" id="{E76075DA-880E-424B-93B6-FAD524126794}"/>
              </a:ext>
            </a:extLst>
          </p:cNvPr>
          <p:cNvSpPr txBox="1"/>
          <p:nvPr/>
        </p:nvSpPr>
        <p:spPr>
          <a:xfrm>
            <a:off x="3997902" y="1312379"/>
            <a:ext cx="4878531" cy="1900520"/>
          </a:xfrm>
          <a:prstGeom prst="rect">
            <a:avLst/>
          </a:prstGeom>
          <a:noFill/>
        </p:spPr>
        <p:txBody>
          <a:bodyPr wrap="square">
            <a:spAutoFit/>
          </a:bodyPr>
          <a:lstStyle/>
          <a:p>
            <a:pPr>
              <a:spcAft>
                <a:spcPts val="450"/>
              </a:spcAft>
            </a:pPr>
            <a:r>
              <a:rPr lang="en-US" sz="1500" dirty="0">
                <a:latin typeface="Segoe UI" panose="020B0502040204020203" pitchFamily="34" charset="0"/>
              </a:rPr>
              <a:t>Once you've downloaded the image to a local location, open </a:t>
            </a:r>
            <a:r>
              <a:rPr lang="en-US" sz="1500" b="1" dirty="0">
                <a:latin typeface="+mj-lt"/>
              </a:rPr>
              <a:t>Hyper-V Manager</a:t>
            </a:r>
            <a:r>
              <a:rPr lang="en-US" sz="1500" dirty="0">
                <a:latin typeface="Segoe UI" panose="020B0502040204020203" pitchFamily="34" charset="0"/>
              </a:rPr>
              <a:t> to create a VM with the VHD you copied. To create a VM with the copied VHD:</a:t>
            </a:r>
          </a:p>
          <a:p>
            <a:pPr marL="257175" indent="-257175">
              <a:spcAft>
                <a:spcPts val="450"/>
              </a:spcAft>
              <a:buFont typeface="+mj-lt"/>
              <a:buAutoNum type="arabicPeriod"/>
            </a:pPr>
            <a:r>
              <a:rPr lang="en-US" sz="1500" dirty="0">
                <a:latin typeface="Segoe UI" panose="020B0502040204020203" pitchFamily="34" charset="0"/>
              </a:rPr>
              <a:t>Open the </a:t>
            </a:r>
            <a:r>
              <a:rPr lang="en-US" sz="1500" b="1" dirty="0">
                <a:latin typeface="+mj-lt"/>
              </a:rPr>
              <a:t>New Virtual Machine Wizard</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On the Specify Generation page, select </a:t>
            </a:r>
            <a:r>
              <a:rPr lang="en-US" sz="1500" b="1" dirty="0">
                <a:latin typeface="+mj-lt"/>
              </a:rPr>
              <a:t>Generation 1</a:t>
            </a:r>
            <a:r>
              <a:rPr lang="en-US" sz="1500" dirty="0">
                <a:latin typeface="Segoe UI" panose="020B0502040204020203" pitchFamily="34" charset="0"/>
              </a:rPr>
              <a:t>.</a:t>
            </a:r>
          </a:p>
          <a:p>
            <a:pPr marL="257175" indent="-257175">
              <a:spcAft>
                <a:spcPts val="450"/>
              </a:spcAft>
              <a:buFont typeface="+mj-lt"/>
              <a:buAutoNum type="arabicPeriod"/>
            </a:pPr>
            <a:r>
              <a:rPr lang="en-US" sz="1500" dirty="0">
                <a:latin typeface="Segoe UI" panose="020B0502040204020203" pitchFamily="34" charset="0"/>
              </a:rPr>
              <a:t>Under </a:t>
            </a:r>
            <a:r>
              <a:rPr lang="en-US" sz="1500" dirty="0">
                <a:latin typeface="+mj-lt"/>
              </a:rPr>
              <a:t>Checkpoint Type</a:t>
            </a:r>
            <a:r>
              <a:rPr lang="en-US" sz="1500" dirty="0">
                <a:latin typeface="Segoe UI" panose="020B0502040204020203" pitchFamily="34" charset="0"/>
              </a:rPr>
              <a:t>, disable checkpoints by unchecking the check box.</a:t>
            </a:r>
          </a:p>
        </p:txBody>
      </p:sp>
      <p:cxnSp>
        <p:nvCxnSpPr>
          <p:cNvPr id="17" name="Straight Connector 16">
            <a:extLst>
              <a:ext uri="{FF2B5EF4-FFF2-40B4-BE49-F238E27FC236}">
                <a16:creationId xmlns:a16="http://schemas.microsoft.com/office/drawing/2014/main" id="{061CF118-C997-41BB-BDB7-46658C16088C}"/>
              </a:ext>
            </a:extLst>
          </p:cNvPr>
          <p:cNvCxnSpPr/>
          <p:nvPr/>
        </p:nvCxnSpPr>
        <p:spPr>
          <a:xfrm>
            <a:off x="3619933" y="1035380"/>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7B3D700-AA0D-4467-9E64-6869749315A8}"/>
              </a:ext>
            </a:extLst>
          </p:cNvPr>
          <p:cNvPicPr>
            <a:picLocks noChangeAspect="1"/>
          </p:cNvPicPr>
          <p:nvPr/>
        </p:nvPicPr>
        <p:blipFill>
          <a:blip r:embed="rId3"/>
          <a:stretch>
            <a:fillRect/>
          </a:stretch>
        </p:blipFill>
        <p:spPr>
          <a:xfrm>
            <a:off x="3997902" y="3131028"/>
            <a:ext cx="5000625" cy="1421606"/>
          </a:xfrm>
          <a:prstGeom prst="rect">
            <a:avLst/>
          </a:prstGeom>
        </p:spPr>
      </p:pic>
    </p:spTree>
    <p:extLst>
      <p:ext uri="{BB962C8B-B14F-4D97-AF65-F5344CB8AC3E}">
        <p14:creationId xmlns:p14="http://schemas.microsoft.com/office/powerpoint/2010/main" val="388399314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D1EA0-F11D-49CB-96AE-1067B1CE6F87}"/>
              </a:ext>
            </a:extLst>
          </p:cNvPr>
          <p:cNvSpPr>
            <a:spLocks noGrp="1"/>
          </p:cNvSpPr>
          <p:nvPr>
            <p:ph type="title"/>
          </p:nvPr>
        </p:nvSpPr>
        <p:spPr/>
        <p:txBody>
          <a:bodyPr/>
          <a:lstStyle/>
          <a:p>
            <a:r>
              <a:rPr lang="en-US" dirty="0"/>
              <a:t>Modify a session host image</a:t>
            </a:r>
          </a:p>
        </p:txBody>
      </p:sp>
      <p:pic>
        <p:nvPicPr>
          <p:cNvPr id="15" name="Picture Placeholder 8">
            <a:extLst>
              <a:ext uri="{FF2B5EF4-FFF2-40B4-BE49-F238E27FC236}">
                <a16:creationId xmlns:a16="http://schemas.microsoft.com/office/drawing/2014/main" id="{2EA5E498-F4AD-48CC-AD1D-6AA06F753829}"/>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l="7904" r="7904"/>
          <a:stretch>
            <a:fillRect/>
          </a:stretch>
        </p:blipFill>
        <p:spPr>
          <a:xfrm>
            <a:off x="7573771" y="2083464"/>
            <a:ext cx="960941" cy="961077"/>
          </a:xfrm>
        </p:spPr>
      </p:pic>
    </p:spTree>
    <p:extLst>
      <p:ext uri="{BB962C8B-B14F-4D97-AF65-F5344CB8AC3E}">
        <p14:creationId xmlns:p14="http://schemas.microsoft.com/office/powerpoint/2010/main" val="342788696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1AEE-53D9-4A7D-8501-9E96048561F8}"/>
              </a:ext>
            </a:extLst>
          </p:cNvPr>
          <p:cNvSpPr txBox="1"/>
          <p:nvPr/>
        </p:nvSpPr>
        <p:spPr>
          <a:xfrm>
            <a:off x="726739" y="881877"/>
            <a:ext cx="7316185" cy="323165"/>
          </a:xfrm>
          <a:prstGeom prst="rect">
            <a:avLst/>
          </a:prstGeom>
          <a:noFill/>
        </p:spPr>
        <p:txBody>
          <a:bodyPr wrap="square">
            <a:spAutoFit/>
          </a:bodyPr>
          <a:lstStyle/>
          <a:p>
            <a:endParaRPr lang="en-US" sz="1500" dirty="0"/>
          </a:p>
        </p:txBody>
      </p:sp>
      <p:sp>
        <p:nvSpPr>
          <p:cNvPr id="2" name="TextBox 1">
            <a:extLst>
              <a:ext uri="{FF2B5EF4-FFF2-40B4-BE49-F238E27FC236}">
                <a16:creationId xmlns:a16="http://schemas.microsoft.com/office/drawing/2014/main" id="{EC2D3D30-1594-456F-9D2E-17DABAC47BC1}"/>
              </a:ext>
            </a:extLst>
          </p:cNvPr>
          <p:cNvSpPr txBox="1"/>
          <p:nvPr/>
        </p:nvSpPr>
        <p:spPr>
          <a:xfrm>
            <a:off x="377270" y="821531"/>
            <a:ext cx="8354993" cy="323165"/>
          </a:xfrm>
          <a:prstGeom prst="rect">
            <a:avLst/>
          </a:prstGeom>
          <a:noFill/>
        </p:spPr>
        <p:txBody>
          <a:bodyPr wrap="square">
            <a:spAutoFit/>
          </a:bodyPr>
          <a:lstStyle/>
          <a:p>
            <a:r>
              <a:rPr lang="en-US" sz="1500"/>
              <a:t>To disable Automatic Updates via local Group Policy, run:</a:t>
            </a:r>
            <a:endParaRPr lang="en-US" sz="1500" dirty="0"/>
          </a:p>
        </p:txBody>
      </p:sp>
      <p:sp>
        <p:nvSpPr>
          <p:cNvPr id="3" name="Rectangle 2">
            <a:extLst>
              <a:ext uri="{FF2B5EF4-FFF2-40B4-BE49-F238E27FC236}">
                <a16:creationId xmlns:a16="http://schemas.microsoft.com/office/drawing/2014/main" id="{0E57F050-ADEA-423B-AF03-D2F879A9D8E4}"/>
              </a:ext>
            </a:extLst>
          </p:cNvPr>
          <p:cNvSpPr/>
          <p:nvPr/>
        </p:nvSpPr>
        <p:spPr bwMode="auto">
          <a:xfrm>
            <a:off x="412519" y="1178013"/>
            <a:ext cx="7996148" cy="38792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defRPr/>
            </a:pPr>
            <a:r>
              <a:rPr lang="en-US" sz="900">
                <a:solidFill>
                  <a:schemeClr val="bg1"/>
                </a:solidFill>
                <a:latin typeface="Consolas" panose="020B0609020204030204" pitchFamily="49" charset="0"/>
              </a:rPr>
              <a:t>reg add "HKLM\SOFTWARE\Policies\Microsoft\Windows\WindowsUpdate\AU" /v NoAutoUpdate /t REG_DWORD /d 1 /f</a:t>
            </a:r>
            <a:endParaRPr lang="en-US" sz="9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42FAD19E-BD15-4905-A8C0-C1C4BD6611B1}"/>
              </a:ext>
            </a:extLst>
          </p:cNvPr>
          <p:cNvSpPr txBox="1"/>
          <p:nvPr/>
        </p:nvSpPr>
        <p:spPr>
          <a:xfrm>
            <a:off x="377270" y="2025721"/>
            <a:ext cx="8066645" cy="323165"/>
          </a:xfrm>
          <a:prstGeom prst="rect">
            <a:avLst/>
          </a:prstGeom>
          <a:noFill/>
        </p:spPr>
        <p:txBody>
          <a:bodyPr wrap="square">
            <a:spAutoFit/>
          </a:bodyPr>
          <a:lstStyle/>
          <a:p>
            <a:r>
              <a:rPr lang="en-US" sz="1500"/>
              <a:t>Run this command to specify a Start layout for Windows 10 PCs, run:</a:t>
            </a:r>
            <a:endParaRPr lang="en-US" sz="1500" dirty="0"/>
          </a:p>
        </p:txBody>
      </p:sp>
      <p:sp>
        <p:nvSpPr>
          <p:cNvPr id="11" name="Rectangle 10">
            <a:extLst>
              <a:ext uri="{FF2B5EF4-FFF2-40B4-BE49-F238E27FC236}">
                <a16:creationId xmlns:a16="http://schemas.microsoft.com/office/drawing/2014/main" id="{92731108-32C0-4E5F-89BC-9E7C0C3B2A20}"/>
              </a:ext>
            </a:extLst>
          </p:cNvPr>
          <p:cNvSpPr/>
          <p:nvPr/>
        </p:nvSpPr>
        <p:spPr bwMode="auto">
          <a:xfrm>
            <a:off x="412518" y="2345639"/>
            <a:ext cx="7996148" cy="40129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"HKLM\SOFTWARE\Microsoft\Windows\CurrentVersion\Explorer" /v SpecialRoamingOverrideAllowed /t REG_DWORD /d 1 /f</a:t>
            </a:r>
            <a:endParaRPr lang="en-US" sz="900" dirty="0">
              <a:solidFill>
                <a:srgbClr val="FFFFFF"/>
              </a:solidFill>
              <a:latin typeface="Consolas" panose="020B0609020204030204" pitchFamily="49" charset="0"/>
            </a:endParaRPr>
          </a:p>
        </p:txBody>
      </p:sp>
      <p:sp>
        <p:nvSpPr>
          <p:cNvPr id="13" name="TextBox 12">
            <a:extLst>
              <a:ext uri="{FF2B5EF4-FFF2-40B4-BE49-F238E27FC236}">
                <a16:creationId xmlns:a16="http://schemas.microsoft.com/office/drawing/2014/main" id="{E4A42BD4-1440-4270-89E2-238298E3DE80}"/>
              </a:ext>
            </a:extLst>
          </p:cNvPr>
          <p:cNvSpPr txBox="1"/>
          <p:nvPr/>
        </p:nvSpPr>
        <p:spPr>
          <a:xfrm>
            <a:off x="377270" y="3212830"/>
            <a:ext cx="7996148" cy="323165"/>
          </a:xfrm>
          <a:prstGeom prst="rect">
            <a:avLst/>
          </a:prstGeom>
          <a:noFill/>
        </p:spPr>
        <p:txBody>
          <a:bodyPr wrap="square">
            <a:spAutoFit/>
          </a:bodyPr>
          <a:lstStyle/>
          <a:p>
            <a:r>
              <a:rPr lang="en-US" sz="1500"/>
              <a:t> To redirect time zones, run this command on the master image:</a:t>
            </a:r>
            <a:endParaRPr lang="en-US" sz="1500" dirty="0"/>
          </a:p>
        </p:txBody>
      </p:sp>
      <p:sp>
        <p:nvSpPr>
          <p:cNvPr id="17" name="Rectangle 16">
            <a:extLst>
              <a:ext uri="{FF2B5EF4-FFF2-40B4-BE49-F238E27FC236}">
                <a16:creationId xmlns:a16="http://schemas.microsoft.com/office/drawing/2014/main" id="{C5BEE8CF-0D9C-43EE-AD89-31440730A4B3}"/>
              </a:ext>
            </a:extLst>
          </p:cNvPr>
          <p:cNvSpPr/>
          <p:nvPr/>
        </p:nvSpPr>
        <p:spPr bwMode="auto">
          <a:xfrm>
            <a:off x="447767" y="3514265"/>
            <a:ext cx="7996148" cy="46265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a:defRPr/>
            </a:pPr>
            <a:r>
              <a:rPr lang="en-US" sz="900">
                <a:solidFill>
                  <a:srgbClr val="FFFFFF"/>
                </a:solidFill>
                <a:latin typeface="Consolas" panose="020B0609020204030204" pitchFamily="49" charset="0"/>
              </a:rPr>
              <a:t>reg add "HKLM\SOFTWARE\Policies\Microsoft\Windows NT\Terminal Services" /v fEnableTimeZoneRedirection /t REG_DWORD /d 1 /f</a:t>
            </a:r>
            <a:endParaRPr lang="en-US" sz="9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19221275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Plan for image update and management</a:t>
            </a:r>
          </a:p>
        </p:txBody>
      </p:sp>
      <p:pic>
        <p:nvPicPr>
          <p:cNvPr id="9" name="Picture Placeholder 6">
            <a:extLst>
              <a:ext uri="{FF2B5EF4-FFF2-40B4-BE49-F238E27FC236}">
                <a16:creationId xmlns:a16="http://schemas.microsoft.com/office/drawing/2014/main" id="{B9E7A857-F0AB-453E-920E-20D494A23930}"/>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7573771" y="2083464"/>
            <a:ext cx="960941" cy="961077"/>
          </a:xfrm>
        </p:spPr>
      </p:pic>
    </p:spTree>
    <p:extLst>
      <p:ext uri="{BB962C8B-B14F-4D97-AF65-F5344CB8AC3E}">
        <p14:creationId xmlns:p14="http://schemas.microsoft.com/office/powerpoint/2010/main" val="28614053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283612"/>
            <a:ext cx="8505951" cy="510147"/>
          </a:xfrm>
        </p:spPr>
        <p:txBody>
          <a:bodyPr wrap="square" anchor="t">
            <a:normAutofit fontScale="90000"/>
          </a:bodyPr>
          <a:lstStyle/>
          <a:p>
            <a:r>
              <a:rPr lang="en-US" dirty="0">
                <a:latin typeface="+mn-lt"/>
              </a:rPr>
              <a:t>Plan for image update and management</a:t>
            </a:r>
          </a:p>
        </p:txBody>
      </p:sp>
      <p:graphicFrame>
        <p:nvGraphicFramePr>
          <p:cNvPr id="3" name="Table 2">
            <a:extLst>
              <a:ext uri="{FF2B5EF4-FFF2-40B4-BE49-F238E27FC236}">
                <a16:creationId xmlns:a16="http://schemas.microsoft.com/office/drawing/2014/main" id="{E72B2C06-891F-4FB2-8C99-B1D5A0B4044B}"/>
              </a:ext>
            </a:extLst>
          </p:cNvPr>
          <p:cNvGraphicFramePr/>
          <p:nvPr/>
        </p:nvGraphicFramePr>
        <p:xfrm>
          <a:off x="296522" y="1813862"/>
          <a:ext cx="8550957" cy="3070326"/>
        </p:xfrm>
        <a:graphic>
          <a:graphicData uri="http://schemas.openxmlformats.org/drawingml/2006/table">
            <a:tbl>
              <a:tblPr firstRow="1" firstCol="1" bandRow="1">
                <a:tableStyleId>{5C22544A-7EE6-4342-B048-85BDC9FD1C3A}</a:tableStyleId>
              </a:tblPr>
              <a:tblGrid>
                <a:gridCol w="2028065">
                  <a:extLst>
                    <a:ext uri="{9D8B030D-6E8A-4147-A177-3AD203B41FA5}">
                      <a16:colId xmlns:a16="http://schemas.microsoft.com/office/drawing/2014/main" val="4274089179"/>
                    </a:ext>
                  </a:extLst>
                </a:gridCol>
                <a:gridCol w="6522893">
                  <a:extLst>
                    <a:ext uri="{9D8B030D-6E8A-4147-A177-3AD203B41FA5}">
                      <a16:colId xmlns:a16="http://schemas.microsoft.com/office/drawing/2014/main" val="234166375"/>
                    </a:ext>
                  </a:extLst>
                </a:gridCol>
              </a:tblGrid>
              <a:tr h="276795">
                <a:tc>
                  <a:txBody>
                    <a:bodyPr/>
                    <a:lstStyle/>
                    <a:p>
                      <a:pPr marL="0" marR="0" algn="l" fontAlgn="ctr">
                        <a:lnSpc>
                          <a:spcPct val="107000"/>
                        </a:lnSpc>
                        <a:spcBef>
                          <a:spcPts val="0"/>
                        </a:spcBef>
                        <a:spcAft>
                          <a:spcPts val="1200"/>
                        </a:spcAft>
                      </a:pPr>
                      <a:r>
                        <a:rPr lang="en-US" sz="1200" u="none" strike="noStrike">
                          <a:effectLst/>
                        </a:rPr>
                        <a:t>Resource</a:t>
                      </a:r>
                      <a:endParaRPr lang="en-US" sz="1800" b="0" i="0" u="none" strike="noStrike">
                        <a:effectLst/>
                        <a:latin typeface="Arial" panose="020B0604020202020204" pitchFamily="34" charset="0"/>
                      </a:endParaRPr>
                    </a:p>
                  </a:txBody>
                  <a:tcPr marL="34313" marR="34313" marT="40552" marB="40552" anchor="ctr"/>
                </a:tc>
                <a:tc>
                  <a:txBody>
                    <a:bodyPr/>
                    <a:lstStyle/>
                    <a:p>
                      <a:pPr marL="0" marR="0" algn="l" fontAlgn="ctr">
                        <a:lnSpc>
                          <a:spcPct val="107000"/>
                        </a:lnSpc>
                        <a:spcBef>
                          <a:spcPts val="0"/>
                        </a:spcBef>
                        <a:spcAft>
                          <a:spcPts val="1200"/>
                        </a:spcAft>
                      </a:pPr>
                      <a:r>
                        <a:rPr lang="en-US" sz="1200" u="none" strike="noStrike">
                          <a:effectLst/>
                        </a:rPr>
                        <a:t>Description</a:t>
                      </a:r>
                      <a:endParaRPr lang="en-US" sz="1800" b="0" i="0" u="none" strike="noStrike">
                        <a:effectLst/>
                        <a:latin typeface="Arial" panose="020B0604020202020204" pitchFamily="34" charset="0"/>
                      </a:endParaRPr>
                    </a:p>
                  </a:txBody>
                  <a:tcPr marL="34313" marR="34313" marT="40552" marB="40552" anchor="ctr"/>
                </a:tc>
                <a:extLst>
                  <a:ext uri="{0D108BD9-81ED-4DB2-BD59-A6C34878D82A}">
                    <a16:rowId xmlns:a16="http://schemas.microsoft.com/office/drawing/2014/main" val="2506344703"/>
                  </a:ext>
                </a:extLst>
              </a:tr>
              <a:tr h="649460">
                <a:tc>
                  <a:txBody>
                    <a:bodyPr/>
                    <a:lstStyle/>
                    <a:p>
                      <a:pPr marL="0" marR="0" algn="l" fontAlgn="ctr">
                        <a:lnSpc>
                          <a:spcPct val="107000"/>
                        </a:lnSpc>
                        <a:spcBef>
                          <a:spcPts val="0"/>
                        </a:spcBef>
                        <a:spcAft>
                          <a:spcPts val="1200"/>
                        </a:spcAft>
                      </a:pPr>
                      <a:r>
                        <a:rPr lang="en-US" sz="1200" u="none" strike="noStrike" dirty="0">
                          <a:effectLst/>
                        </a:rPr>
                        <a:t>Image source</a:t>
                      </a:r>
                      <a:endParaRPr lang="en-US" sz="1800" b="0" i="0" u="none" strike="noStrike" dirty="0">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This is a resource that can be used to create an image version in an image gallery. An image source can be an existing Azure VM that is either generalized or specialized, a managed image, a snapshot, a VHD or an image version in another image gallery.</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421359018"/>
                  </a:ext>
                </a:extLst>
              </a:tr>
              <a:tr h="453769">
                <a:tc>
                  <a:txBody>
                    <a:bodyPr/>
                    <a:lstStyle/>
                    <a:p>
                      <a:pPr marL="0" marR="0" algn="l" fontAlgn="ctr">
                        <a:lnSpc>
                          <a:spcPct val="107000"/>
                        </a:lnSpc>
                        <a:spcBef>
                          <a:spcPts val="0"/>
                        </a:spcBef>
                        <a:spcAft>
                          <a:spcPts val="1200"/>
                        </a:spcAft>
                      </a:pPr>
                      <a:r>
                        <a:rPr lang="en-US" sz="1200" u="none" strike="noStrike">
                          <a:effectLst/>
                        </a:rPr>
                        <a:t>Image gallery</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Like the Azure Marketplace, an image gallery is a repository for managing and sharing images, but you control who has access.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758490444"/>
                  </a:ext>
                </a:extLst>
              </a:tr>
              <a:tr h="649460">
                <a:tc>
                  <a:txBody>
                    <a:bodyPr/>
                    <a:lstStyle/>
                    <a:p>
                      <a:pPr marL="0" marR="0" algn="l" fontAlgn="ctr">
                        <a:lnSpc>
                          <a:spcPct val="107000"/>
                        </a:lnSpc>
                        <a:spcBef>
                          <a:spcPts val="0"/>
                        </a:spcBef>
                        <a:spcAft>
                          <a:spcPts val="1200"/>
                        </a:spcAft>
                      </a:pPr>
                      <a:r>
                        <a:rPr lang="en-US" sz="1200" u="none" strike="noStrike">
                          <a:effectLst/>
                        </a:rPr>
                        <a:t>Image definition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a:effectLst/>
                        </a:rPr>
                        <a:t>Image definitions are created within a gallery and carry information about the image and requirements for using it internally. This includes whether the image is Windows or Linux, release notes, and minimum and maximum memory requirements. It is a definition of a type of image.</a:t>
                      </a:r>
                      <a:endParaRPr lang="en-US" sz="1800" b="0" i="0" u="none" strike="noStrike">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4258109090"/>
                  </a:ext>
                </a:extLst>
              </a:tr>
              <a:tr h="845151">
                <a:tc>
                  <a:txBody>
                    <a:bodyPr/>
                    <a:lstStyle/>
                    <a:p>
                      <a:pPr marL="0" marR="0" algn="l" fontAlgn="ctr">
                        <a:lnSpc>
                          <a:spcPct val="107000"/>
                        </a:lnSpc>
                        <a:spcBef>
                          <a:spcPts val="0"/>
                        </a:spcBef>
                        <a:spcAft>
                          <a:spcPts val="1200"/>
                        </a:spcAft>
                      </a:pPr>
                      <a:r>
                        <a:rPr lang="en-US" sz="1200" u="none" strike="noStrike">
                          <a:effectLst/>
                        </a:rPr>
                        <a:t>Image version</a:t>
                      </a:r>
                      <a:endParaRPr lang="en-US" sz="1800" b="0" i="0" u="none" strike="noStrike">
                        <a:effectLst/>
                        <a:latin typeface="Arial" panose="020B0604020202020204" pitchFamily="34" charset="0"/>
                      </a:endParaRPr>
                    </a:p>
                  </a:txBody>
                  <a:tcPr marL="40552" marR="40552" marT="31193" marB="31193" anchor="ctr"/>
                </a:tc>
                <a:tc>
                  <a:txBody>
                    <a:bodyPr/>
                    <a:lstStyle/>
                    <a:p>
                      <a:pPr marL="0" marR="0" algn="l" fontAlgn="ctr">
                        <a:lnSpc>
                          <a:spcPct val="107000"/>
                        </a:lnSpc>
                        <a:spcBef>
                          <a:spcPts val="0"/>
                        </a:spcBef>
                        <a:spcAft>
                          <a:spcPts val="1200"/>
                        </a:spcAft>
                      </a:pPr>
                      <a:r>
                        <a:rPr lang="en-US" sz="1200" u="none" strike="noStrike" dirty="0">
                          <a:effectLst/>
                        </a:rPr>
                        <a:t>An image version is what you use to create a VM when using a gallery. You can have multiple versions of an image as needed for your environment. Like a managed image, when you use an image version to create a VM, the image version is used to create new disks for the VM. Image versions can be used multiple times.</a:t>
                      </a:r>
                      <a:endParaRPr lang="en-US" sz="1800" b="0" i="0" u="none" strike="noStrike" dirty="0">
                        <a:effectLst/>
                        <a:latin typeface="Arial" panose="020B0604020202020204" pitchFamily="34" charset="0"/>
                      </a:endParaRPr>
                    </a:p>
                  </a:txBody>
                  <a:tcPr marL="40552" marR="40552" marT="31193" marB="31193" anchor="ctr"/>
                </a:tc>
                <a:extLst>
                  <a:ext uri="{0D108BD9-81ED-4DB2-BD59-A6C34878D82A}">
                    <a16:rowId xmlns:a16="http://schemas.microsoft.com/office/drawing/2014/main" val="2836408167"/>
                  </a:ext>
                </a:extLst>
              </a:tr>
            </a:tbl>
          </a:graphicData>
        </a:graphic>
      </p:graphicFrame>
      <p:sp>
        <p:nvSpPr>
          <p:cNvPr id="5" name="TextBox 4">
            <a:extLst>
              <a:ext uri="{FF2B5EF4-FFF2-40B4-BE49-F238E27FC236}">
                <a16:creationId xmlns:a16="http://schemas.microsoft.com/office/drawing/2014/main" id="{6163934D-67E5-4EA9-B544-E92A8E7F925F}"/>
              </a:ext>
            </a:extLst>
          </p:cNvPr>
          <p:cNvSpPr txBox="1"/>
          <p:nvPr/>
        </p:nvSpPr>
        <p:spPr>
          <a:xfrm>
            <a:off x="253277" y="1431825"/>
            <a:ext cx="6635895" cy="323165"/>
          </a:xfrm>
          <a:prstGeom prst="rect">
            <a:avLst/>
          </a:prstGeom>
          <a:noFill/>
        </p:spPr>
        <p:txBody>
          <a:bodyPr wrap="square">
            <a:spAutoFit/>
          </a:bodyPr>
          <a:lstStyle/>
          <a:p>
            <a:r>
              <a:rPr lang="en-US" sz="1500" dirty="0"/>
              <a:t>The Shared Image Gallery feature has multiple resource types:</a:t>
            </a:r>
          </a:p>
        </p:txBody>
      </p:sp>
      <p:sp>
        <p:nvSpPr>
          <p:cNvPr id="7" name="TextBox 6">
            <a:extLst>
              <a:ext uri="{FF2B5EF4-FFF2-40B4-BE49-F238E27FC236}">
                <a16:creationId xmlns:a16="http://schemas.microsoft.com/office/drawing/2014/main" id="{235F3D53-188D-4597-84E4-312F74EFDA13}"/>
              </a:ext>
            </a:extLst>
          </p:cNvPr>
          <p:cNvSpPr txBox="1"/>
          <p:nvPr/>
        </p:nvSpPr>
        <p:spPr>
          <a:xfrm>
            <a:off x="253278" y="684802"/>
            <a:ext cx="8241290" cy="553998"/>
          </a:xfrm>
          <a:prstGeom prst="rect">
            <a:avLst/>
          </a:prstGeom>
          <a:noFill/>
        </p:spPr>
        <p:txBody>
          <a:bodyPr wrap="square">
            <a:spAutoFit/>
          </a:bodyPr>
          <a:lstStyle/>
          <a:p>
            <a:r>
              <a:rPr lang="en-US" sz="1500" dirty="0">
                <a:solidFill>
                  <a:schemeClr val="tx2">
                    <a:lumMod val="50000"/>
                  </a:schemeClr>
                </a:solidFill>
              </a:rPr>
              <a:t>If you have many images that you need to maintain and would like to make them available throughout your company, you can use a Shared Image Gallery as a repository.</a:t>
            </a:r>
          </a:p>
        </p:txBody>
      </p:sp>
    </p:spTree>
    <p:extLst>
      <p:ext uri="{BB962C8B-B14F-4D97-AF65-F5344CB8AC3E}">
        <p14:creationId xmlns:p14="http://schemas.microsoft.com/office/powerpoint/2010/main" val="390995012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F49B8-9E84-4BB9-849C-277511F489F1}"/>
              </a:ext>
            </a:extLst>
          </p:cNvPr>
          <p:cNvSpPr txBox="1"/>
          <p:nvPr/>
        </p:nvSpPr>
        <p:spPr>
          <a:xfrm>
            <a:off x="163355" y="725930"/>
            <a:ext cx="3244542" cy="3670236"/>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350" dirty="0"/>
              <a:t>An Azure Compute Gallery  simplifies sharing resources, like images and application packages, across your organization.</a:t>
            </a:r>
          </a:p>
          <a:p>
            <a:pPr marL="214313" indent="-214313">
              <a:spcAft>
                <a:spcPts val="900"/>
              </a:spcAft>
              <a:buFont typeface="Arial" panose="020B0604020202020204" pitchFamily="34" charset="0"/>
              <a:buChar char="•"/>
            </a:pPr>
            <a:r>
              <a:rPr lang="en-US" sz="1350" dirty="0"/>
              <a:t>The Azure Compute Gallery lets you share custom VM images and application packages with others in your organization.</a:t>
            </a:r>
          </a:p>
          <a:p>
            <a:pPr marL="214313" indent="-214313">
              <a:spcAft>
                <a:spcPts val="900"/>
              </a:spcAft>
              <a:buFont typeface="Arial" panose="020B0604020202020204" pitchFamily="34" charset="0"/>
              <a:buChar char="•"/>
            </a:pPr>
            <a:r>
              <a:rPr lang="en-US" sz="1350" dirty="0"/>
              <a:t>Choose what you want to share, which regions you want to make them available in, and who you want to share them with. </a:t>
            </a:r>
          </a:p>
          <a:p>
            <a:pPr marL="214313" indent="-214313">
              <a:spcAft>
                <a:spcPts val="900"/>
              </a:spcAft>
              <a:buFont typeface="Arial" panose="020B0604020202020204" pitchFamily="34" charset="0"/>
              <a:buChar char="•"/>
            </a:pPr>
            <a:r>
              <a:rPr lang="en-US" sz="1350" dirty="0"/>
              <a:t>You can create multiple galleries so that you can logically group resources.</a:t>
            </a:r>
          </a:p>
          <a:p>
            <a:pPr>
              <a:spcAft>
                <a:spcPts val="900"/>
              </a:spcAft>
            </a:pPr>
            <a:endParaRPr lang="en-US" sz="1350" dirty="0">
              <a:latin typeface="Segoe UI" panose="020B0502040204020203" pitchFamily="34" charset="0"/>
            </a:endParaRPr>
          </a:p>
        </p:txBody>
      </p:sp>
      <p:pic>
        <p:nvPicPr>
          <p:cNvPr id="5" name="Picture 4">
            <a:extLst>
              <a:ext uri="{FF2B5EF4-FFF2-40B4-BE49-F238E27FC236}">
                <a16:creationId xmlns:a16="http://schemas.microsoft.com/office/drawing/2014/main" id="{EDAF62B2-A9BB-5635-EE70-41A6886D5F35}"/>
              </a:ext>
            </a:extLst>
          </p:cNvPr>
          <p:cNvPicPr>
            <a:picLocks noChangeAspect="1"/>
          </p:cNvPicPr>
          <p:nvPr/>
        </p:nvPicPr>
        <p:blipFill>
          <a:blip r:embed="rId3"/>
          <a:stretch>
            <a:fillRect/>
          </a:stretch>
        </p:blipFill>
        <p:spPr>
          <a:xfrm>
            <a:off x="3772082" y="654343"/>
            <a:ext cx="5287694" cy="3974996"/>
          </a:xfrm>
          <a:prstGeom prst="rect">
            <a:avLst/>
          </a:prstGeom>
        </p:spPr>
      </p:pic>
    </p:spTree>
    <p:extLst>
      <p:ext uri="{BB962C8B-B14F-4D97-AF65-F5344CB8AC3E}">
        <p14:creationId xmlns:p14="http://schemas.microsoft.com/office/powerpoint/2010/main" val="426937311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Create an Azure Virtual Desktop image by using VM Image Builder</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393046954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CFF1FDD-2B63-710B-D18F-1B3F854B4F58}"/>
              </a:ext>
            </a:extLst>
          </p:cNvPr>
          <p:cNvSpPr/>
          <p:nvPr/>
        </p:nvSpPr>
        <p:spPr bwMode="auto">
          <a:xfrm>
            <a:off x="448408" y="3940712"/>
            <a:ext cx="7433017" cy="606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75414BB-6D90-3EC6-F6A1-68162BB1D154}"/>
              </a:ext>
            </a:extLst>
          </p:cNvPr>
          <p:cNvSpPr txBox="1"/>
          <p:nvPr/>
        </p:nvSpPr>
        <p:spPr>
          <a:xfrm>
            <a:off x="416755" y="383554"/>
            <a:ext cx="7828672" cy="553998"/>
          </a:xfrm>
          <a:prstGeom prst="rect">
            <a:avLst/>
          </a:prstGeom>
          <a:noFill/>
        </p:spPr>
        <p:txBody>
          <a:bodyPr wrap="square">
            <a:spAutoFit/>
          </a:bodyPr>
          <a:lstStyle/>
          <a:p>
            <a:r>
              <a:rPr lang="en-US" sz="1500" dirty="0"/>
              <a:t>You can distribute the image to an Azure Compute Gallery, where you can replicate it to other regions, control the scale, and share the image within and beyond your organization.</a:t>
            </a:r>
          </a:p>
        </p:txBody>
      </p:sp>
      <p:sp>
        <p:nvSpPr>
          <p:cNvPr id="7" name="TextBox 6">
            <a:extLst>
              <a:ext uri="{FF2B5EF4-FFF2-40B4-BE49-F238E27FC236}">
                <a16:creationId xmlns:a16="http://schemas.microsoft.com/office/drawing/2014/main" id="{B14DEE31-8773-5348-05A7-872CCC6A297F}"/>
              </a:ext>
            </a:extLst>
          </p:cNvPr>
          <p:cNvSpPr txBox="1"/>
          <p:nvPr/>
        </p:nvSpPr>
        <p:spPr>
          <a:xfrm>
            <a:off x="480061" y="1157854"/>
            <a:ext cx="8076615" cy="2054409"/>
          </a:xfrm>
          <a:prstGeom prst="rect">
            <a:avLst/>
          </a:prstGeom>
          <a:noFill/>
        </p:spPr>
        <p:txBody>
          <a:bodyPr wrap="square">
            <a:spAutoFit/>
          </a:bodyPr>
          <a:lstStyle/>
          <a:p>
            <a:pPr>
              <a:spcAft>
                <a:spcPts val="900"/>
              </a:spcAft>
            </a:pPr>
            <a:r>
              <a:rPr lang="en-US" sz="1500" dirty="0">
                <a:solidFill>
                  <a:srgbClr val="000000"/>
                </a:solidFill>
              </a:rPr>
              <a:t>You can create an Azure Virtual Desktop image with these customizations:</a:t>
            </a:r>
          </a:p>
          <a:p>
            <a:pPr marL="257175" indent="-257175">
              <a:spcAft>
                <a:spcPts val="900"/>
              </a:spcAft>
              <a:buFont typeface="Arial" panose="020B0604020202020204" pitchFamily="34" charset="0"/>
              <a:buChar char="•"/>
            </a:pPr>
            <a:r>
              <a:rPr lang="en-US" sz="1500" dirty="0" err="1">
                <a:solidFill>
                  <a:srgbClr val="000000"/>
                </a:solidFill>
              </a:rPr>
              <a:t>FSLogix</a:t>
            </a:r>
            <a:r>
              <a:rPr lang="en-US" sz="1500" dirty="0">
                <a:solidFill>
                  <a:srgbClr val="000000"/>
                </a:solidFill>
              </a:rPr>
              <a:t> setup</a:t>
            </a:r>
          </a:p>
          <a:p>
            <a:pPr marL="257175" indent="-257175">
              <a:spcAft>
                <a:spcPts val="900"/>
              </a:spcAft>
              <a:buFont typeface="Arial" panose="020B0604020202020204" pitchFamily="34" charset="0"/>
              <a:buChar char="•"/>
            </a:pPr>
            <a:r>
              <a:rPr lang="en-US" sz="1500" dirty="0">
                <a:solidFill>
                  <a:srgbClr val="000000"/>
                </a:solidFill>
              </a:rPr>
              <a:t>Azure Virtual Desktop optimization</a:t>
            </a:r>
          </a:p>
          <a:p>
            <a:pPr marL="257175" indent="-257175">
              <a:spcAft>
                <a:spcPts val="900"/>
              </a:spcAft>
              <a:buFont typeface="Arial" panose="020B0604020202020204" pitchFamily="34" charset="0"/>
              <a:buChar char="•"/>
            </a:pPr>
            <a:r>
              <a:rPr lang="en-US" sz="1500" dirty="0">
                <a:solidFill>
                  <a:srgbClr val="000000"/>
                </a:solidFill>
              </a:rPr>
              <a:t>Microsoft Teams installation</a:t>
            </a:r>
          </a:p>
          <a:p>
            <a:pPr marL="257175" indent="-257175">
              <a:spcAft>
                <a:spcPts val="900"/>
              </a:spcAft>
              <a:buFont typeface="Arial" panose="020B0604020202020204" pitchFamily="34" charset="0"/>
              <a:buChar char="•"/>
            </a:pPr>
            <a:r>
              <a:rPr lang="en-US" sz="1500" dirty="0">
                <a:solidFill>
                  <a:srgbClr val="000000"/>
                </a:solidFill>
              </a:rPr>
              <a:t>Windows Restart customizer</a:t>
            </a:r>
          </a:p>
          <a:p>
            <a:pPr marL="257175" indent="-257175">
              <a:spcAft>
                <a:spcPts val="900"/>
              </a:spcAft>
              <a:buFont typeface="Arial" panose="020B0604020202020204" pitchFamily="34" charset="0"/>
              <a:buChar char="•"/>
            </a:pPr>
            <a:r>
              <a:rPr lang="en-US" sz="1500" dirty="0">
                <a:solidFill>
                  <a:srgbClr val="000000"/>
                </a:solidFill>
              </a:rPr>
              <a:t>Windows Update customizer</a:t>
            </a:r>
          </a:p>
        </p:txBody>
      </p:sp>
      <p:sp>
        <p:nvSpPr>
          <p:cNvPr id="9" name="TextBox 8">
            <a:extLst>
              <a:ext uri="{FF2B5EF4-FFF2-40B4-BE49-F238E27FC236}">
                <a16:creationId xmlns:a16="http://schemas.microsoft.com/office/drawing/2014/main" id="{E977AD09-D9C3-0740-A623-0D418F3F84EA}"/>
              </a:ext>
            </a:extLst>
          </p:cNvPr>
          <p:cNvSpPr txBox="1"/>
          <p:nvPr/>
        </p:nvSpPr>
        <p:spPr>
          <a:xfrm>
            <a:off x="480061" y="3601636"/>
            <a:ext cx="4642338" cy="300082"/>
          </a:xfrm>
          <a:prstGeom prst="rect">
            <a:avLst/>
          </a:prstGeom>
          <a:noFill/>
        </p:spPr>
        <p:txBody>
          <a:bodyPr wrap="square">
            <a:spAutoFit/>
          </a:bodyPr>
          <a:lstStyle/>
          <a:p>
            <a:r>
              <a:rPr lang="en-US" sz="1350" dirty="0"/>
              <a:t>To build the image, run the scripts below.</a:t>
            </a:r>
          </a:p>
        </p:txBody>
      </p:sp>
      <p:sp>
        <p:nvSpPr>
          <p:cNvPr id="12" name="TextBox 11">
            <a:extLst>
              <a:ext uri="{FF2B5EF4-FFF2-40B4-BE49-F238E27FC236}">
                <a16:creationId xmlns:a16="http://schemas.microsoft.com/office/drawing/2014/main" id="{481BF075-4402-E381-EA5F-4C09E4154BA1}"/>
              </a:ext>
            </a:extLst>
          </p:cNvPr>
          <p:cNvSpPr txBox="1"/>
          <p:nvPr/>
        </p:nvSpPr>
        <p:spPr>
          <a:xfrm>
            <a:off x="480061" y="3985647"/>
            <a:ext cx="5866228" cy="507831"/>
          </a:xfrm>
          <a:prstGeom prst="rect">
            <a:avLst/>
          </a:prstGeom>
          <a:noFill/>
        </p:spPr>
        <p:txBody>
          <a:bodyPr wrap="square">
            <a:spAutoFit/>
          </a:bodyPr>
          <a:lstStyle/>
          <a:p>
            <a:r>
              <a:rPr lang="en-US" sz="1350" dirty="0">
                <a:solidFill>
                  <a:schemeClr val="bg1"/>
                </a:solidFill>
                <a:latin typeface="Consolas" panose="020B0609020204030204" pitchFamily="49" charset="0"/>
              </a:rPr>
              <a:t>Start-</a:t>
            </a:r>
            <a:r>
              <a:rPr lang="en-US" sz="1350" dirty="0" err="1">
                <a:solidFill>
                  <a:schemeClr val="bg1"/>
                </a:solidFill>
                <a:latin typeface="Consolas" panose="020B0609020204030204" pitchFamily="49" charset="0"/>
              </a:rPr>
              <a:t>AzImageBuilderTemplate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ResourceGroupName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imageResourceGroup</a:t>
            </a:r>
            <a:r>
              <a:rPr lang="en-US" sz="1350" dirty="0">
                <a:solidFill>
                  <a:schemeClr val="bg1"/>
                </a:solidFill>
                <a:latin typeface="Consolas" panose="020B0609020204030204" pitchFamily="49" charset="0"/>
              </a:rPr>
              <a:t> -Name $</a:t>
            </a:r>
            <a:r>
              <a:rPr lang="en-US" sz="1350" dirty="0" err="1">
                <a:solidFill>
                  <a:schemeClr val="bg1"/>
                </a:solidFill>
                <a:latin typeface="Consolas" panose="020B0609020204030204" pitchFamily="49" charset="0"/>
              </a:rPr>
              <a:t>imageTemplateName</a:t>
            </a:r>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NoWait</a:t>
            </a:r>
            <a:endParaRPr lang="en-US" sz="135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4722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AZ-140 Study Checklist</a:t>
            </a:r>
          </a:p>
        </p:txBody>
      </p:sp>
      <p:pic>
        <p:nvPicPr>
          <p:cNvPr id="6" name="Picture 5">
            <a:extLst>
              <a:ext uri="{FF2B5EF4-FFF2-40B4-BE49-F238E27FC236}">
                <a16:creationId xmlns:a16="http://schemas.microsoft.com/office/drawing/2014/main" id="{53F18938-3894-7846-61BC-7810A6AC57D4}"/>
              </a:ext>
            </a:extLst>
          </p:cNvPr>
          <p:cNvPicPr>
            <a:picLocks noChangeAspect="1"/>
          </p:cNvPicPr>
          <p:nvPr/>
        </p:nvPicPr>
        <p:blipFill>
          <a:blip r:embed="rId2"/>
          <a:stretch>
            <a:fillRect/>
          </a:stretch>
        </p:blipFill>
        <p:spPr>
          <a:xfrm>
            <a:off x="194550" y="1604528"/>
            <a:ext cx="8754899" cy="2707937"/>
          </a:xfrm>
          <a:prstGeom prst="rect">
            <a:avLst/>
          </a:prstGeom>
          <a:ln w="25400">
            <a:solidFill>
              <a:schemeClr val="tx1"/>
            </a:solidFill>
          </a:ln>
        </p:spPr>
      </p:pic>
      <p:sp>
        <p:nvSpPr>
          <p:cNvPr id="3" name="Rectangle: Rounded Corners 2">
            <a:extLst>
              <a:ext uri="{FF2B5EF4-FFF2-40B4-BE49-F238E27FC236}">
                <a16:creationId xmlns:a16="http://schemas.microsoft.com/office/drawing/2014/main" id="{76A63863-97F8-9034-BF04-FE05AE575811}"/>
              </a:ext>
            </a:extLst>
          </p:cNvPr>
          <p:cNvSpPr/>
          <p:nvPr/>
        </p:nvSpPr>
        <p:spPr>
          <a:xfrm>
            <a:off x="3053442" y="831035"/>
            <a:ext cx="3037114" cy="45066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timw.info/az140sg</a:t>
            </a:r>
          </a:p>
        </p:txBody>
      </p:sp>
    </p:spTree>
    <p:extLst>
      <p:ext uri="{BB962C8B-B14F-4D97-AF65-F5344CB8AC3E}">
        <p14:creationId xmlns:p14="http://schemas.microsoft.com/office/powerpoint/2010/main" val="1019703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Microsoft 365 Apps on a master Virtual Hard Disk image</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4145131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9DAA93-44F7-F878-A7BD-DE8ECB411954}"/>
              </a:ext>
            </a:extLst>
          </p:cNvPr>
          <p:cNvSpPr txBox="1"/>
          <p:nvPr/>
        </p:nvSpPr>
        <p:spPr>
          <a:xfrm>
            <a:off x="414997" y="357872"/>
            <a:ext cx="8113541" cy="646331"/>
          </a:xfrm>
          <a:prstGeom prst="rect">
            <a:avLst/>
          </a:prstGeom>
          <a:noFill/>
        </p:spPr>
        <p:txBody>
          <a:bodyPr wrap="square">
            <a:spAutoFit/>
          </a:bodyPr>
          <a:lstStyle/>
          <a:p>
            <a:r>
              <a:rPr lang="en-US" dirty="0">
                <a:solidFill>
                  <a:schemeClr val="tx2">
                    <a:lumMod val="75000"/>
                  </a:schemeClr>
                </a:solidFill>
              </a:rPr>
              <a:t>You can install Microsoft 365 Apps for enterprise, OneDrive, and other common applications on a master virtual hard disk (VHD) image for upload to Azure.</a:t>
            </a:r>
            <a:r>
              <a:rPr lang="en-US" dirty="0"/>
              <a:t> </a:t>
            </a:r>
          </a:p>
        </p:txBody>
      </p:sp>
      <p:sp>
        <p:nvSpPr>
          <p:cNvPr id="7" name="TextBox 6">
            <a:extLst>
              <a:ext uri="{FF2B5EF4-FFF2-40B4-BE49-F238E27FC236}">
                <a16:creationId xmlns:a16="http://schemas.microsoft.com/office/drawing/2014/main" id="{E0375122-81EB-B8BD-1669-3B597DDA1BAC}"/>
              </a:ext>
            </a:extLst>
          </p:cNvPr>
          <p:cNvSpPr txBox="1"/>
          <p:nvPr/>
        </p:nvSpPr>
        <p:spPr>
          <a:xfrm>
            <a:off x="414997" y="1498379"/>
            <a:ext cx="7756574" cy="2169825"/>
          </a:xfrm>
          <a:prstGeom prst="rect">
            <a:avLst/>
          </a:prstGeom>
          <a:noFill/>
        </p:spPr>
        <p:txBody>
          <a:bodyPr wrap="square">
            <a:spAutoFit/>
          </a:bodyPr>
          <a:lstStyle/>
          <a:p>
            <a:pPr>
              <a:spcAft>
                <a:spcPts val="900"/>
              </a:spcAft>
            </a:pPr>
            <a:r>
              <a:rPr lang="en-US" sz="1500" dirty="0"/>
              <a:t>Shared computer activation allows deployment of Microsoft 365 Apps for enterprise to a computer that is accessed by multiple users.</a:t>
            </a:r>
          </a:p>
          <a:p>
            <a:pPr>
              <a:spcAft>
                <a:spcPts val="900"/>
              </a:spcAft>
            </a:pPr>
            <a:r>
              <a:rPr lang="en-US" sz="1500" dirty="0"/>
              <a:t>Use the Office Deployment Tool to install Office. </a:t>
            </a:r>
          </a:p>
          <a:p>
            <a:pPr>
              <a:spcAft>
                <a:spcPts val="900"/>
              </a:spcAft>
            </a:pPr>
            <a:r>
              <a:rPr lang="en-US" sz="1500" dirty="0"/>
              <a:t>Windows 10 Enterprise multi-session only supports the following versions of Office:</a:t>
            </a:r>
          </a:p>
          <a:p>
            <a:pPr marL="214313" indent="-214313">
              <a:spcAft>
                <a:spcPts val="900"/>
              </a:spcAft>
              <a:buFont typeface="Arial" panose="020B0604020202020204" pitchFamily="34" charset="0"/>
              <a:buChar char="•"/>
            </a:pPr>
            <a:r>
              <a:rPr lang="en-US" sz="1500" dirty="0"/>
              <a:t>Microsoft 365 Apps for enterprise</a:t>
            </a:r>
          </a:p>
          <a:p>
            <a:pPr marL="214313" indent="-214313">
              <a:spcAft>
                <a:spcPts val="900"/>
              </a:spcAft>
              <a:buFont typeface="Arial" panose="020B0604020202020204" pitchFamily="34" charset="0"/>
              <a:buChar char="•"/>
            </a:pPr>
            <a:r>
              <a:rPr lang="en-US" sz="1500" dirty="0"/>
              <a:t>Microsoft 365 Apps for business that comes with a Microsoft 365 Business Premium subscriptio</a:t>
            </a:r>
            <a:r>
              <a:rPr lang="en-US" sz="1350" dirty="0"/>
              <a:t>n</a:t>
            </a:r>
          </a:p>
        </p:txBody>
      </p:sp>
      <p:pic>
        <p:nvPicPr>
          <p:cNvPr id="9" name="Picture 8">
            <a:extLst>
              <a:ext uri="{FF2B5EF4-FFF2-40B4-BE49-F238E27FC236}">
                <a16:creationId xmlns:a16="http://schemas.microsoft.com/office/drawing/2014/main" id="{36CD1A44-ECC2-B1F3-05C3-C765ECFDC9B3}"/>
              </a:ext>
            </a:extLst>
          </p:cNvPr>
          <p:cNvPicPr>
            <a:picLocks noChangeAspect="1"/>
          </p:cNvPicPr>
          <p:nvPr/>
        </p:nvPicPr>
        <p:blipFill>
          <a:blip r:embed="rId3"/>
          <a:stretch>
            <a:fillRect/>
          </a:stretch>
        </p:blipFill>
        <p:spPr>
          <a:xfrm>
            <a:off x="1755117" y="3696887"/>
            <a:ext cx="5232836" cy="1178727"/>
          </a:xfrm>
          <a:prstGeom prst="rect">
            <a:avLst/>
          </a:prstGeom>
        </p:spPr>
      </p:pic>
    </p:spTree>
    <p:extLst>
      <p:ext uri="{BB962C8B-B14F-4D97-AF65-F5344CB8AC3E}">
        <p14:creationId xmlns:p14="http://schemas.microsoft.com/office/powerpoint/2010/main" val="9304719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Install language packs in Azure Virtual Desktop</a:t>
            </a:r>
          </a:p>
        </p:txBody>
      </p:sp>
      <p:pic>
        <p:nvPicPr>
          <p:cNvPr id="7" name="Picture Placeholder 2">
            <a:extLst>
              <a:ext uri="{FF2B5EF4-FFF2-40B4-BE49-F238E27FC236}">
                <a16:creationId xmlns:a16="http://schemas.microsoft.com/office/drawing/2014/main" id="{35413D9E-8AF5-47BD-B4E2-FC3F08FD0E9F}"/>
              </a:ext>
              <a:ext uri="{C183D7F6-B498-43B3-948B-1728B52AA6E4}">
                <adec:decorative xmlns:adec="http://schemas.microsoft.com/office/drawing/2017/decorative" val="1"/>
              </a:ext>
            </a:extLst>
          </p:cNvPr>
          <p:cNvPicPr>
            <a:picLocks noGrp="1" noChangeAspect="1"/>
          </p:cNvPicPr>
          <p:nvPr>
            <p:ph type="pic" sz="quarter" idx="10"/>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771" y="2083464"/>
            <a:ext cx="960941" cy="961077"/>
          </a:xfrm>
        </p:spPr>
      </p:pic>
    </p:spTree>
    <p:extLst>
      <p:ext uri="{BB962C8B-B14F-4D97-AF65-F5344CB8AC3E}">
        <p14:creationId xmlns:p14="http://schemas.microsoft.com/office/powerpoint/2010/main" val="166909766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2DFCD9-4FB3-4102-A37E-22A36BC3C5FC}"/>
              </a:ext>
            </a:extLst>
          </p:cNvPr>
          <p:cNvSpPr txBox="1"/>
          <p:nvPr/>
        </p:nvSpPr>
        <p:spPr>
          <a:xfrm>
            <a:off x="356845" y="581004"/>
            <a:ext cx="3142295" cy="4098558"/>
          </a:xfrm>
          <a:prstGeom prst="rect">
            <a:avLst/>
          </a:prstGeom>
          <a:noFill/>
        </p:spPr>
        <p:txBody>
          <a:bodyPr wrap="square">
            <a:spAutoFit/>
          </a:bodyPr>
          <a:lstStyle/>
          <a:p>
            <a:pPr>
              <a:spcAft>
                <a:spcPts val="675"/>
              </a:spcAft>
            </a:pPr>
            <a:r>
              <a:rPr lang="en-US" sz="1500" dirty="0">
                <a:latin typeface="Segoe UI VSS (Regular)"/>
              </a:rPr>
              <a:t>You need the following to customize a Windows 10 Enterprise multi-session images for adding multiple languages:</a:t>
            </a:r>
          </a:p>
          <a:p>
            <a:pPr marL="214313" indent="-214313">
              <a:spcAft>
                <a:spcPts val="675"/>
              </a:spcAft>
              <a:buFont typeface="Arial" panose="020B0604020202020204" pitchFamily="34" charset="0"/>
              <a:buChar char="•"/>
            </a:pPr>
            <a:r>
              <a:rPr lang="en-US" sz="1500" dirty="0">
                <a:latin typeface="Segoe UI VSS (Regular)"/>
              </a:rPr>
              <a:t>An Azure virtual machine (VM) with Windows 10 Enterprise multi-session.</a:t>
            </a:r>
          </a:p>
          <a:p>
            <a:pPr marL="214313" indent="-214313">
              <a:spcAft>
                <a:spcPts val="675"/>
              </a:spcAft>
              <a:buFont typeface="Arial" panose="020B0604020202020204" pitchFamily="34" charset="0"/>
              <a:buChar char="•"/>
            </a:pPr>
            <a:r>
              <a:rPr lang="en-US" sz="1500" dirty="0">
                <a:latin typeface="Segoe UI VSS (Regular)"/>
              </a:rPr>
              <a:t>The Language ISO, Feature on Demand (FOD) Disk 1, and Inbox Apps ISO of the OS version the image uses.</a:t>
            </a:r>
          </a:p>
          <a:p>
            <a:pPr marL="214313" indent="-214313">
              <a:spcAft>
                <a:spcPts val="675"/>
              </a:spcAft>
              <a:buFont typeface="Arial" panose="020B0604020202020204" pitchFamily="34" charset="0"/>
              <a:buChar char="•"/>
            </a:pPr>
            <a:r>
              <a:rPr lang="en-US" sz="1500" dirty="0">
                <a:latin typeface="Segoe UI VSS (Regular)"/>
              </a:rPr>
              <a:t>An Azure Files Share or a file share on a Windows File Server Virtual Machine</a:t>
            </a:r>
          </a:p>
          <a:p>
            <a:br>
              <a:rPr lang="en-US" sz="1350" dirty="0"/>
            </a:br>
            <a:endParaRPr lang="en-US" sz="1350" dirty="0"/>
          </a:p>
        </p:txBody>
      </p:sp>
      <p:cxnSp>
        <p:nvCxnSpPr>
          <p:cNvPr id="5" name="Straight Connector 4">
            <a:extLst>
              <a:ext uri="{FF2B5EF4-FFF2-40B4-BE49-F238E27FC236}">
                <a16:creationId xmlns:a16="http://schemas.microsoft.com/office/drawing/2014/main" id="{70EB3C6A-86A9-441E-B9AA-C30B95B3665D}"/>
              </a:ext>
            </a:extLst>
          </p:cNvPr>
          <p:cNvCxnSpPr>
            <a:cxnSpLocks/>
          </p:cNvCxnSpPr>
          <p:nvPr/>
        </p:nvCxnSpPr>
        <p:spPr>
          <a:xfrm>
            <a:off x="3619933" y="871848"/>
            <a:ext cx="0" cy="311337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50CECD-026E-47DF-BB85-0A6856EC4AC2}"/>
              </a:ext>
            </a:extLst>
          </p:cNvPr>
          <p:cNvSpPr txBox="1"/>
          <p:nvPr/>
        </p:nvSpPr>
        <p:spPr>
          <a:xfrm>
            <a:off x="3978419" y="636331"/>
            <a:ext cx="4917497" cy="3598421"/>
          </a:xfrm>
          <a:prstGeom prst="rect">
            <a:avLst/>
          </a:prstGeom>
          <a:noFill/>
        </p:spPr>
        <p:txBody>
          <a:bodyPr wrap="square">
            <a:spAutoFit/>
          </a:bodyPr>
          <a:lstStyle/>
          <a:p>
            <a:pPr>
              <a:spcAft>
                <a:spcPts val="450"/>
              </a:spcAft>
            </a:pPr>
            <a:r>
              <a:rPr lang="en-US" sz="1500" dirty="0">
                <a:latin typeface="Segoe UI VSS (Regular)"/>
              </a:rPr>
              <a:t>To create a custom Windows 10 Enterprise multi-session image manually:</a:t>
            </a:r>
          </a:p>
          <a:p>
            <a:pPr marL="342900" indent="-342900">
              <a:spcAft>
                <a:spcPts val="450"/>
              </a:spcAft>
              <a:buFont typeface="+mj-lt"/>
              <a:buAutoNum type="arabicPeriod"/>
            </a:pPr>
            <a:r>
              <a:rPr lang="en-US" sz="1500" dirty="0">
                <a:latin typeface="Segoe UI VSS (Regular)"/>
              </a:rPr>
              <a:t>Deploy an Azure VM, then go to the Azure Gallery and select the current version of Windows 10 Enterprise multi-session you're using.</a:t>
            </a:r>
          </a:p>
          <a:p>
            <a:pPr marL="342900" indent="-342900">
              <a:spcAft>
                <a:spcPts val="450"/>
              </a:spcAft>
              <a:buFont typeface="+mj-lt"/>
              <a:buAutoNum type="arabicPeriod"/>
            </a:pPr>
            <a:r>
              <a:rPr lang="en-US" sz="1500" dirty="0">
                <a:latin typeface="Segoe UI VSS (Regular)"/>
              </a:rPr>
              <a:t>After you've deployed the VM, connect to it using RDP as a local admin.</a:t>
            </a:r>
          </a:p>
          <a:p>
            <a:pPr marL="342900" indent="-342900">
              <a:spcAft>
                <a:spcPts val="450"/>
              </a:spcAft>
              <a:buFont typeface="+mj-lt"/>
              <a:buAutoNum type="arabicPeriod"/>
            </a:pPr>
            <a:r>
              <a:rPr lang="en-US" sz="1500" dirty="0">
                <a:latin typeface="Segoe UI VSS (Regular)"/>
              </a:rPr>
              <a:t>Make sure your VM has all the latest Windows Updates. </a:t>
            </a:r>
          </a:p>
          <a:p>
            <a:pPr marL="342900" indent="-342900">
              <a:spcAft>
                <a:spcPts val="450"/>
              </a:spcAft>
              <a:buFont typeface="+mj-lt"/>
              <a:buAutoNum type="arabicPeriod"/>
            </a:pPr>
            <a:r>
              <a:rPr lang="en-US" sz="1500" dirty="0">
                <a:latin typeface="Segoe UI VSS (Regular)"/>
              </a:rPr>
              <a:t>Connect to the language package, FOD, and Inbox Apps file share repository and mount it to a letter drive (for example, drive E).</a:t>
            </a:r>
          </a:p>
          <a:p>
            <a:br>
              <a:rPr lang="en-US" sz="1350" dirty="0"/>
            </a:br>
            <a:endParaRPr lang="en-US" sz="1350" dirty="0"/>
          </a:p>
        </p:txBody>
      </p:sp>
    </p:spTree>
    <p:extLst>
      <p:ext uri="{BB962C8B-B14F-4D97-AF65-F5344CB8AC3E}">
        <p14:creationId xmlns:p14="http://schemas.microsoft.com/office/powerpoint/2010/main" val="1063398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10103"/>
            <a:ext cx="8479852" cy="302309"/>
          </a:xfrm>
        </p:spPr>
        <p:txBody>
          <a:bodyPr/>
          <a:lstStyle/>
          <a:p>
            <a:r>
              <a:rPr lang="en-US" dirty="0">
                <a:latin typeface="+mn-lt"/>
                <a:cs typeface="Segoe UI Light" panose="020B0502040204020203" pitchFamily="34" charset="0"/>
              </a:rPr>
              <a:t>RBAC for Azure Virtual Desktop</a:t>
            </a:r>
          </a:p>
        </p:txBody>
      </p:sp>
      <p:sp>
        <p:nvSpPr>
          <p:cNvPr id="6" name="TextBox 5">
            <a:extLst>
              <a:ext uri="{FF2B5EF4-FFF2-40B4-BE49-F238E27FC236}">
                <a16:creationId xmlns:a16="http://schemas.microsoft.com/office/drawing/2014/main" id="{8E18EECF-9D7C-415E-88DD-9B333CC62FAF}"/>
              </a:ext>
            </a:extLst>
          </p:cNvPr>
          <p:cNvSpPr txBox="1"/>
          <p:nvPr/>
        </p:nvSpPr>
        <p:spPr>
          <a:xfrm>
            <a:off x="369814" y="960523"/>
            <a:ext cx="3629357"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Contributor role lets you manage all aspects of the deployment.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Desktop Virtualization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Desktop Virtualization Reader role lets you view everything in the deployment but doesn't let you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Contributor role lets you manage all aspects of host pools, including access to resources.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Host Pool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Host Pool Reader role lets you view everything in the host pool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Contributor role lets you manage all aspects of app groups.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AF77887-8626-4BCD-862F-108EE3A31EC6}"/>
              </a:ext>
            </a:extLst>
          </p:cNvPr>
          <p:cNvCxnSpPr>
            <a:cxnSpLocks/>
          </p:cNvCxnSpPr>
          <p:nvPr/>
        </p:nvCxnSpPr>
        <p:spPr>
          <a:xfrm>
            <a:off x="4447067" y="1138040"/>
            <a:ext cx="0" cy="298462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90EB79-A1BF-43A1-AA04-88B189BD7982}"/>
              </a:ext>
            </a:extLst>
          </p:cNvPr>
          <p:cNvSpPr txBox="1"/>
          <p:nvPr/>
        </p:nvSpPr>
        <p:spPr>
          <a:xfrm>
            <a:off x="4863067" y="907660"/>
            <a:ext cx="4087886" cy="3558282"/>
          </a:xfrm>
          <a:prstGeom prst="rect">
            <a:avLst/>
          </a:prstGeom>
          <a:noFill/>
        </p:spPr>
        <p:txBody>
          <a:bodyPr wrap="square">
            <a:spAutoFit/>
          </a:bodyPr>
          <a:lstStyle/>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Application Group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Application Group Reader role lets you view everything in the app group and will not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Contributor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Contributor role lets you manage all aspects of workspaces.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Workspace Reader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Workspace Reader role lets you view everything in the workspace but won't allow you to make any changes.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User Session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User Session Operator role lets you send messages, disconnect sessions, and use the "logoff" function to sign sessions out of the session host.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50" b="1"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Session Host Operator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5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The Session Host Contributor role lets you view and remove session hosts, as well as change drain mode.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594132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5E5D457-0816-478E-A62E-7296DA9FFFC0}"/>
              </a:ext>
            </a:extLst>
          </p:cNvPr>
          <p:cNvSpPr txBox="1"/>
          <p:nvPr/>
        </p:nvSpPr>
        <p:spPr>
          <a:xfrm>
            <a:off x="511823" y="2226543"/>
            <a:ext cx="6182553" cy="323165"/>
          </a:xfrm>
          <a:prstGeom prst="rect">
            <a:avLst/>
          </a:prstGeom>
          <a:noFill/>
        </p:spPr>
        <p:txBody>
          <a:bodyPr wrap="square">
            <a:spAutoFit/>
          </a:bodyPr>
          <a:lstStyle/>
          <a:p>
            <a:r>
              <a:rPr lang="en-US" sz="1500" dirty="0"/>
              <a:t>To add Azure Active Directory users to an app group, run:</a:t>
            </a:r>
          </a:p>
        </p:txBody>
      </p:sp>
      <p:sp>
        <p:nvSpPr>
          <p:cNvPr id="7" name="TextBox 6">
            <a:extLst>
              <a:ext uri="{FF2B5EF4-FFF2-40B4-BE49-F238E27FC236}">
                <a16:creationId xmlns:a16="http://schemas.microsoft.com/office/drawing/2014/main" id="{197271D0-28AE-46BE-8163-259DE8CDF61B}"/>
              </a:ext>
            </a:extLst>
          </p:cNvPr>
          <p:cNvSpPr txBox="1"/>
          <p:nvPr/>
        </p:nvSpPr>
        <p:spPr>
          <a:xfrm>
            <a:off x="480290" y="3309735"/>
            <a:ext cx="6182553" cy="323165"/>
          </a:xfrm>
          <a:prstGeom prst="rect">
            <a:avLst/>
          </a:prstGeom>
          <a:noFill/>
        </p:spPr>
        <p:txBody>
          <a:bodyPr wrap="square">
            <a:spAutoFit/>
          </a:bodyPr>
          <a:lstStyle/>
          <a:p>
            <a:r>
              <a:rPr lang="en-US" sz="1500" dirty="0"/>
              <a:t>To add Azure Active Directory user group to an app group, run:</a:t>
            </a:r>
          </a:p>
        </p:txBody>
      </p:sp>
      <p:sp>
        <p:nvSpPr>
          <p:cNvPr id="2" name="Rectangle 1">
            <a:extLst>
              <a:ext uri="{FF2B5EF4-FFF2-40B4-BE49-F238E27FC236}">
                <a16:creationId xmlns:a16="http://schemas.microsoft.com/office/drawing/2014/main" id="{39C27B5F-1DEC-4DA7-A1EC-33076C0D49E4}"/>
              </a:ext>
            </a:extLst>
          </p:cNvPr>
          <p:cNvSpPr/>
          <p:nvPr/>
        </p:nvSpPr>
        <p:spPr bwMode="auto">
          <a:xfrm>
            <a:off x="511823" y="2630983"/>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SignInName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userupn</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a:t>
            </a:r>
          </a:p>
        </p:txBody>
      </p:sp>
      <p:sp>
        <p:nvSpPr>
          <p:cNvPr id="3" name="Rectangle 2">
            <a:extLst>
              <a:ext uri="{FF2B5EF4-FFF2-40B4-BE49-F238E27FC236}">
                <a16:creationId xmlns:a16="http://schemas.microsoft.com/office/drawing/2014/main" id="{9D4CBF8A-8674-4B7C-B2A1-7A3C96B06265}"/>
              </a:ext>
            </a:extLst>
          </p:cNvPr>
          <p:cNvSpPr/>
          <p:nvPr/>
        </p:nvSpPr>
        <p:spPr bwMode="auto">
          <a:xfrm>
            <a:off x="480290" y="3737178"/>
            <a:ext cx="8022948" cy="64684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900" dirty="0">
                <a:solidFill>
                  <a:srgbClr val="FFFFFF"/>
                </a:solidFill>
                <a:latin typeface="Consolas" panose="020B0609020204030204" pitchFamily="49" charset="0"/>
              </a:rPr>
              <a:t>New-</a:t>
            </a:r>
            <a:r>
              <a:rPr lang="en-US" sz="900" dirty="0" err="1">
                <a:solidFill>
                  <a:srgbClr val="FFFFFF"/>
                </a:solidFill>
                <a:latin typeface="Consolas" panose="020B0609020204030204" pitchFamily="49" charset="0"/>
              </a:rPr>
              <a:t>AzRoleAssignment</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ObjectId</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usergroupobjectid</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RoleDefinitionName</a:t>
            </a:r>
            <a:r>
              <a:rPr lang="en-US" sz="900" dirty="0">
                <a:solidFill>
                  <a:srgbClr val="FFFFFF"/>
                </a:solidFill>
                <a:latin typeface="Consolas" panose="020B0609020204030204" pitchFamily="49" charset="0"/>
              </a:rPr>
              <a:t> </a:t>
            </a:r>
            <a:r>
              <a:rPr lang="en-US" sz="900" dirty="0">
                <a:solidFill>
                  <a:srgbClr val="FF0000"/>
                </a:solidFill>
                <a:latin typeface="Consolas" panose="020B0609020204030204" pitchFamily="49" charset="0"/>
              </a:rPr>
              <a:t>"Desktop Virtualization User"</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ResourceName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appgroupname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 &lt;</a:t>
            </a:r>
            <a:r>
              <a:rPr lang="en-US" sz="900" dirty="0" err="1">
                <a:solidFill>
                  <a:srgbClr val="FFFFFF"/>
                </a:solidFill>
                <a:latin typeface="Consolas" panose="020B0609020204030204" pitchFamily="49" charset="0"/>
              </a:rPr>
              <a:t>resourcegroupname</a:t>
            </a:r>
            <a:r>
              <a:rPr lang="en-US" sz="900" dirty="0">
                <a:solidFill>
                  <a:srgbClr val="FFFFFF"/>
                </a:solidFill>
                <a:latin typeface="Consolas" panose="020B0609020204030204" pitchFamily="49" charset="0"/>
              </a:rPr>
              <a:t>&gt; -</a:t>
            </a:r>
            <a:r>
              <a:rPr lang="en-US" sz="900" dirty="0" err="1">
                <a:solidFill>
                  <a:srgbClr val="FFFFFF"/>
                </a:solidFill>
                <a:latin typeface="Consolas" panose="020B0609020204030204" pitchFamily="49" charset="0"/>
              </a:rPr>
              <a:t>ResourceType</a:t>
            </a:r>
            <a:r>
              <a:rPr lang="en-US" sz="900" dirty="0">
                <a:solidFill>
                  <a:srgbClr val="FFFFFF"/>
                </a:solidFill>
                <a:latin typeface="Consolas" panose="020B0609020204030204" pitchFamily="49" charset="0"/>
              </a:rPr>
              <a:t> '</a:t>
            </a:r>
            <a:r>
              <a:rPr lang="en-US" sz="900" dirty="0" err="1">
                <a:solidFill>
                  <a:srgbClr val="FFFFFF"/>
                </a:solidFill>
                <a:latin typeface="Consolas" panose="020B0609020204030204" pitchFamily="49" charset="0"/>
              </a:rPr>
              <a:t>Microsoft.DesktopVirtualization</a:t>
            </a:r>
            <a:r>
              <a:rPr lang="en-US" sz="900" dirty="0">
                <a:solidFill>
                  <a:srgbClr val="FFFFFF"/>
                </a:solidFill>
                <a:latin typeface="Consolas" panose="020B0609020204030204" pitchFamily="49" charset="0"/>
              </a:rPr>
              <a:t>/</a:t>
            </a:r>
            <a:r>
              <a:rPr lang="en-US" sz="900" dirty="0" err="1">
                <a:solidFill>
                  <a:srgbClr val="FFFFFF"/>
                </a:solidFill>
                <a:latin typeface="Consolas" panose="020B0609020204030204" pitchFamily="49" charset="0"/>
              </a:rPr>
              <a:t>applicationGroups</a:t>
            </a:r>
            <a:r>
              <a:rPr lang="en-US" sz="900" dirty="0">
                <a:solidFill>
                  <a:srgbClr val="FFFFFF"/>
                </a:solidFill>
                <a:latin typeface="Consolas" panose="020B0609020204030204" pitchFamily="49" charset="0"/>
              </a:rPr>
              <a:t>' </a:t>
            </a:r>
          </a:p>
        </p:txBody>
      </p:sp>
      <p:sp>
        <p:nvSpPr>
          <p:cNvPr id="16" name="TextBox 15">
            <a:extLst>
              <a:ext uri="{FF2B5EF4-FFF2-40B4-BE49-F238E27FC236}">
                <a16:creationId xmlns:a16="http://schemas.microsoft.com/office/drawing/2014/main" id="{ABDBC203-31D8-44A4-846C-03732430E2B5}"/>
              </a:ext>
            </a:extLst>
          </p:cNvPr>
          <p:cNvSpPr txBox="1"/>
          <p:nvPr/>
        </p:nvSpPr>
        <p:spPr>
          <a:xfrm>
            <a:off x="1074019" y="482364"/>
            <a:ext cx="2496440" cy="1754326"/>
          </a:xfrm>
          <a:prstGeom prst="rect">
            <a:avLst/>
          </a:prstGeom>
          <a:noFill/>
        </p:spPr>
        <p:txBody>
          <a:bodyPr wrap="square">
            <a:spAutoFit/>
          </a:bodyPr>
          <a:lstStyle/>
          <a:p>
            <a:pPr algn="l"/>
            <a:r>
              <a:rPr lang="en-US" sz="1350" b="1" dirty="0">
                <a:latin typeface="Segoe UI" panose="020B0502040204020203" pitchFamily="34" charset="0"/>
              </a:rPr>
              <a:t>Security principal</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Users</a:t>
            </a:r>
          </a:p>
          <a:p>
            <a:pPr marL="214313" indent="-214313">
              <a:buFont typeface="Arial" panose="020B0604020202020204" pitchFamily="34" charset="0"/>
              <a:buChar char="•"/>
            </a:pPr>
            <a:r>
              <a:rPr lang="en-US" sz="1350" dirty="0">
                <a:latin typeface="Segoe UI" panose="020B0502040204020203" pitchFamily="34" charset="0"/>
              </a:rPr>
              <a:t>User groups</a:t>
            </a:r>
          </a:p>
          <a:p>
            <a:pPr marL="214313" indent="-214313">
              <a:buFont typeface="Arial" panose="020B0604020202020204" pitchFamily="34" charset="0"/>
              <a:buChar char="•"/>
            </a:pPr>
            <a:r>
              <a:rPr lang="en-US" sz="1350" dirty="0">
                <a:latin typeface="Segoe UI" panose="020B0502040204020203" pitchFamily="34" charset="0"/>
              </a:rPr>
              <a:t>Service principals</a:t>
            </a:r>
          </a:p>
          <a:p>
            <a:pPr algn="l"/>
            <a:r>
              <a:rPr lang="en-US" sz="1350" b="1" dirty="0">
                <a:latin typeface="Segoe UI" panose="020B0502040204020203" pitchFamily="34" charset="0"/>
              </a:rPr>
              <a:t>Role definition</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Built-in roles</a:t>
            </a:r>
          </a:p>
          <a:p>
            <a:pPr marL="214313" indent="-214313">
              <a:buFont typeface="Arial" panose="020B0604020202020204" pitchFamily="34" charset="0"/>
              <a:buChar char="•"/>
            </a:pPr>
            <a:r>
              <a:rPr lang="en-US" sz="1350" dirty="0">
                <a:latin typeface="Segoe UI" panose="020B0502040204020203" pitchFamily="34" charset="0"/>
              </a:rPr>
              <a:t>Custom roles</a:t>
            </a:r>
            <a:br>
              <a:rPr lang="en-US" sz="1350" dirty="0"/>
            </a:br>
            <a:endParaRPr lang="en-US" sz="1350" dirty="0"/>
          </a:p>
        </p:txBody>
      </p:sp>
      <p:sp>
        <p:nvSpPr>
          <p:cNvPr id="17" name="TextBox 16">
            <a:extLst>
              <a:ext uri="{FF2B5EF4-FFF2-40B4-BE49-F238E27FC236}">
                <a16:creationId xmlns:a16="http://schemas.microsoft.com/office/drawing/2014/main" id="{9C4C47C4-E887-4AE6-9FAC-69427429C6A5}"/>
              </a:ext>
            </a:extLst>
          </p:cNvPr>
          <p:cNvSpPr txBox="1"/>
          <p:nvPr/>
        </p:nvSpPr>
        <p:spPr>
          <a:xfrm>
            <a:off x="4131962" y="727132"/>
            <a:ext cx="2293341" cy="923330"/>
          </a:xfrm>
          <a:prstGeom prst="rect">
            <a:avLst/>
          </a:prstGeom>
          <a:noFill/>
        </p:spPr>
        <p:txBody>
          <a:bodyPr wrap="square">
            <a:spAutoFit/>
          </a:bodyPr>
          <a:lstStyle/>
          <a:p>
            <a:pPr algn="l"/>
            <a:r>
              <a:rPr lang="en-US" sz="1350" b="1" dirty="0">
                <a:latin typeface="Segoe UI" panose="020B0502040204020203" pitchFamily="34" charset="0"/>
              </a:rPr>
              <a:t>Scope</a:t>
            </a:r>
            <a:endParaRPr lang="en-US" sz="1350" dirty="0">
              <a:latin typeface="Segoe UI" panose="020B0502040204020203" pitchFamily="34" charset="0"/>
            </a:endParaRPr>
          </a:p>
          <a:p>
            <a:pPr marL="214313" indent="-214313">
              <a:buFont typeface="Arial" panose="020B0604020202020204" pitchFamily="34" charset="0"/>
              <a:buChar char="•"/>
            </a:pPr>
            <a:r>
              <a:rPr lang="en-US" sz="1350" dirty="0">
                <a:latin typeface="Segoe UI" panose="020B0502040204020203" pitchFamily="34" charset="0"/>
              </a:rPr>
              <a:t>Host pools</a:t>
            </a:r>
          </a:p>
          <a:p>
            <a:pPr marL="214313" indent="-214313">
              <a:buFont typeface="Arial" panose="020B0604020202020204" pitchFamily="34" charset="0"/>
              <a:buChar char="•"/>
            </a:pPr>
            <a:r>
              <a:rPr lang="en-US" sz="1350" dirty="0">
                <a:latin typeface="Segoe UI" panose="020B0502040204020203" pitchFamily="34" charset="0"/>
              </a:rPr>
              <a:t>App groups</a:t>
            </a:r>
          </a:p>
          <a:p>
            <a:pPr marL="214313" indent="-214313">
              <a:buFont typeface="Arial" panose="020B0604020202020204" pitchFamily="34" charset="0"/>
              <a:buChar char="•"/>
            </a:pPr>
            <a:r>
              <a:rPr lang="en-US" sz="1350" dirty="0">
                <a:latin typeface="Segoe UI" panose="020B0502040204020203" pitchFamily="34" charset="0"/>
              </a:rPr>
              <a:t>Workspaces</a:t>
            </a:r>
          </a:p>
        </p:txBody>
      </p:sp>
      <p:cxnSp>
        <p:nvCxnSpPr>
          <p:cNvPr id="12" name="Straight Connector 11">
            <a:extLst>
              <a:ext uri="{FF2B5EF4-FFF2-40B4-BE49-F238E27FC236}">
                <a16:creationId xmlns:a16="http://schemas.microsoft.com/office/drawing/2014/main" id="{745F74CA-DF52-4330-8E9A-11432F0C4B63}"/>
              </a:ext>
            </a:extLst>
          </p:cNvPr>
          <p:cNvCxnSpPr>
            <a:cxnSpLocks/>
          </p:cNvCxnSpPr>
          <p:nvPr/>
        </p:nvCxnSpPr>
        <p:spPr>
          <a:xfrm>
            <a:off x="3459560" y="593773"/>
            <a:ext cx="0" cy="126200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697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67059" y="196820"/>
            <a:ext cx="8505951" cy="510147"/>
          </a:xfrm>
        </p:spPr>
        <p:txBody>
          <a:bodyPr/>
          <a:lstStyle/>
          <a:p>
            <a:r>
              <a:rPr lang="en-US" dirty="0">
                <a:latin typeface="Segoe UI" panose="020B0502040204020203" pitchFamily="34" charset="0"/>
              </a:rPr>
              <a:t>Screen capture protection for Azure Virtual Desktop</a:t>
            </a:r>
          </a:p>
        </p:txBody>
      </p:sp>
      <p:sp>
        <p:nvSpPr>
          <p:cNvPr id="16" name="TextBox 15">
            <a:extLst>
              <a:ext uri="{FF2B5EF4-FFF2-40B4-BE49-F238E27FC236}">
                <a16:creationId xmlns:a16="http://schemas.microsoft.com/office/drawing/2014/main" id="{ABDBC203-31D8-44A4-846C-03732430E2B5}"/>
              </a:ext>
            </a:extLst>
          </p:cNvPr>
          <p:cNvSpPr txBox="1"/>
          <p:nvPr/>
        </p:nvSpPr>
        <p:spPr>
          <a:xfrm>
            <a:off x="267059" y="788610"/>
            <a:ext cx="8463924" cy="646331"/>
          </a:xfrm>
          <a:prstGeom prst="rect">
            <a:avLst/>
          </a:prstGeom>
          <a:noFill/>
        </p:spPr>
        <p:txBody>
          <a:bodyPr wrap="square">
            <a:spAutoFit/>
          </a:bodyPr>
          <a:lstStyle/>
          <a:p>
            <a:pPr algn="l"/>
            <a:r>
              <a:rPr lang="en-US" dirty="0">
                <a:latin typeface="Segoe UI" panose="020B0502040204020203" pitchFamily="34" charset="0"/>
              </a:rPr>
              <a:t>Screen capture protection prevents sensitive information from being captured at client endpoints.</a:t>
            </a:r>
          </a:p>
        </p:txBody>
      </p:sp>
      <p:graphicFrame>
        <p:nvGraphicFramePr>
          <p:cNvPr id="6" name="Object 5">
            <a:extLst>
              <a:ext uri="{FF2B5EF4-FFF2-40B4-BE49-F238E27FC236}">
                <a16:creationId xmlns:a16="http://schemas.microsoft.com/office/drawing/2014/main" id="{E0E621B0-DD9C-437B-A9BE-9E39261A73ED}"/>
              </a:ext>
            </a:extLst>
          </p:cNvPr>
          <p:cNvGraphicFramePr>
            <a:graphicFrameLocks noChangeAspect="1"/>
          </p:cNvGraphicFramePr>
          <p:nvPr/>
        </p:nvGraphicFramePr>
        <p:xfrm>
          <a:off x="2904756" y="1599521"/>
          <a:ext cx="6082903" cy="2846785"/>
        </p:xfrm>
        <a:graphic>
          <a:graphicData uri="http://schemas.openxmlformats.org/presentationml/2006/ole">
            <mc:AlternateContent xmlns:mc="http://schemas.openxmlformats.org/markup-compatibility/2006">
              <mc:Choice xmlns:v="urn:schemas-microsoft-com:vml" Requires="v">
                <p:oleObj name="Bitmap Image" r:id="rId3" imgW="8110440" imgH="3795840" progId="Paint.Picture">
                  <p:embed/>
                </p:oleObj>
              </mc:Choice>
              <mc:Fallback>
                <p:oleObj name="Bitmap Image" r:id="rId3" imgW="8110440" imgH="3795840" progId="Paint.Picture">
                  <p:embed/>
                  <p:pic>
                    <p:nvPicPr>
                      <p:cNvPr id="6" name="Object 5">
                        <a:extLst>
                          <a:ext uri="{FF2B5EF4-FFF2-40B4-BE49-F238E27FC236}">
                            <a16:creationId xmlns:a16="http://schemas.microsoft.com/office/drawing/2014/main" id="{E0E621B0-DD9C-437B-A9BE-9E39261A73ED}"/>
                          </a:ext>
                        </a:extLst>
                      </p:cNvPr>
                      <p:cNvPicPr/>
                      <p:nvPr/>
                    </p:nvPicPr>
                    <p:blipFill>
                      <a:blip r:embed="rId4"/>
                      <a:stretch>
                        <a:fillRect/>
                      </a:stretch>
                    </p:blipFill>
                    <p:spPr>
                      <a:xfrm>
                        <a:off x="2904756" y="1599521"/>
                        <a:ext cx="6082903" cy="284678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DA215FD-D5AA-43DF-8F2B-68D23611C32C}"/>
              </a:ext>
            </a:extLst>
          </p:cNvPr>
          <p:cNvSpPr txBox="1"/>
          <p:nvPr/>
        </p:nvSpPr>
        <p:spPr>
          <a:xfrm>
            <a:off x="355387" y="1822475"/>
            <a:ext cx="2128478" cy="2977738"/>
          </a:xfrm>
          <a:prstGeom prst="rect">
            <a:avLst/>
          </a:prstGeom>
          <a:noFill/>
        </p:spPr>
        <p:txBody>
          <a:bodyPr wrap="square">
            <a:spAutoFit/>
          </a:bodyPr>
          <a:lstStyle/>
          <a:p>
            <a:pPr marL="257175" indent="-257175">
              <a:spcAft>
                <a:spcPts val="900"/>
              </a:spcAft>
              <a:buFont typeface="Arial" panose="020B0604020202020204" pitchFamily="34" charset="0"/>
              <a:buChar char="•"/>
            </a:pPr>
            <a:r>
              <a:rPr lang="en-US" sz="1500" dirty="0">
                <a:latin typeface="Segoe UI" panose="020B0502040204020203" pitchFamily="34" charset="0"/>
              </a:rPr>
              <a:t>When enabled, the remote content will be automatically blocked or hidden in screenshots and screen shares. </a:t>
            </a:r>
          </a:p>
          <a:p>
            <a:pPr marL="257175" indent="-257175">
              <a:buFont typeface="Arial" panose="020B0604020202020204" pitchFamily="34" charset="0"/>
              <a:buChar char="•"/>
            </a:pPr>
            <a:r>
              <a:rPr lang="en-US" sz="1500" dirty="0">
                <a:latin typeface="Segoe UI" panose="020B0502040204020203" pitchFamily="34" charset="0"/>
              </a:rPr>
              <a:t>The Remote Desktop client hides content from malicious software attempting to capture the screen.</a:t>
            </a:r>
            <a:endParaRPr lang="en-US" sz="1350" dirty="0">
              <a:latin typeface="Segoe UI" panose="020B0502040204020203" pitchFamily="34" charset="0"/>
            </a:endParaRPr>
          </a:p>
        </p:txBody>
      </p:sp>
    </p:spTree>
    <p:extLst>
      <p:ext uri="{BB962C8B-B14F-4D97-AF65-F5344CB8AC3E}">
        <p14:creationId xmlns:p14="http://schemas.microsoft.com/office/powerpoint/2010/main" val="384812006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8BFD59-B15B-45D9-9FED-1CC7D51539C0}"/>
              </a:ext>
            </a:extLst>
          </p:cNvPr>
          <p:cNvPicPr>
            <a:picLocks noChangeAspect="1"/>
          </p:cNvPicPr>
          <p:nvPr/>
        </p:nvPicPr>
        <p:blipFill>
          <a:blip r:embed="rId3"/>
          <a:stretch>
            <a:fillRect/>
          </a:stretch>
        </p:blipFill>
        <p:spPr>
          <a:xfrm>
            <a:off x="827314" y="1667666"/>
            <a:ext cx="7133087" cy="2914671"/>
          </a:xfrm>
          <a:prstGeom prst="rect">
            <a:avLst/>
          </a:prstGeom>
        </p:spPr>
      </p:pic>
      <p:sp>
        <p:nvSpPr>
          <p:cNvPr id="15" name="TextBox 14">
            <a:extLst>
              <a:ext uri="{FF2B5EF4-FFF2-40B4-BE49-F238E27FC236}">
                <a16:creationId xmlns:a16="http://schemas.microsoft.com/office/drawing/2014/main" id="{B2311F4D-B071-4B4A-B6C8-75B035A75CC5}"/>
              </a:ext>
            </a:extLst>
          </p:cNvPr>
          <p:cNvSpPr txBox="1"/>
          <p:nvPr/>
        </p:nvSpPr>
        <p:spPr>
          <a:xfrm>
            <a:off x="579825" y="561164"/>
            <a:ext cx="7984351" cy="1015663"/>
          </a:xfrm>
          <a:prstGeom prst="rect">
            <a:avLst/>
          </a:prstGeom>
          <a:noFill/>
        </p:spPr>
        <p:txBody>
          <a:bodyPr wrap="square">
            <a:spAutoFit/>
          </a:bodyPr>
          <a:lstStyle/>
          <a:p>
            <a:pPr marL="214313" indent="-214313" defTabSz="685775">
              <a:buFont typeface="Arial" panose="020B0604020202020204" pitchFamily="34" charset="0"/>
              <a:buChar char="•"/>
            </a:pPr>
            <a:r>
              <a:rPr lang="en-US" sz="1500" dirty="0">
                <a:solidFill>
                  <a:srgbClr val="000000"/>
                </a:solidFill>
                <a:latin typeface="Segoe UI"/>
              </a:rPr>
              <a:t>Azure Active Directory (Azure AD) Conditional Access analyses signals to automate decisions and enforce organizational access policies for resource. </a:t>
            </a:r>
          </a:p>
          <a:p>
            <a:pPr marL="214313" indent="-214313" defTabSz="685775">
              <a:buFont typeface="Arial" panose="020B0604020202020204" pitchFamily="34" charset="0"/>
              <a:buChar char="•"/>
            </a:pPr>
            <a:r>
              <a:rPr lang="en-US" sz="1500" dirty="0">
                <a:solidFill>
                  <a:srgbClr val="000000"/>
                </a:solidFill>
                <a:latin typeface="Segoe UI"/>
              </a:rPr>
              <a:t>Conditional Access policies to apply access controls like multifactor authentication (MFA).</a:t>
            </a:r>
          </a:p>
          <a:p>
            <a:pPr marL="214313" indent="-214313" defTabSz="685775">
              <a:buFont typeface="Arial" panose="020B0604020202020204" pitchFamily="34" charset="0"/>
              <a:buChar char="•"/>
            </a:pPr>
            <a:r>
              <a:rPr lang="en-US" sz="1500" dirty="0">
                <a:solidFill>
                  <a:srgbClr val="000000"/>
                </a:solidFill>
                <a:latin typeface="Segoe UI"/>
              </a:rPr>
              <a:t>Conditional Access policies allow you to prompt users for MFA when needed</a:t>
            </a:r>
            <a:r>
              <a:rPr lang="en-US" sz="1324" dirty="0">
                <a:solidFill>
                  <a:srgbClr val="000000"/>
                </a:solidFill>
                <a:latin typeface="Segoe UI"/>
              </a:rPr>
              <a:t>.</a:t>
            </a:r>
          </a:p>
        </p:txBody>
      </p:sp>
    </p:spTree>
    <p:extLst>
      <p:ext uri="{BB962C8B-B14F-4D97-AF65-F5344CB8AC3E}">
        <p14:creationId xmlns:p14="http://schemas.microsoft.com/office/powerpoint/2010/main" val="111465625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4973" y="371450"/>
            <a:ext cx="4904220" cy="510147"/>
          </a:xfrm>
        </p:spPr>
        <p:txBody>
          <a:bodyPr/>
          <a:lstStyle/>
          <a:p>
            <a:r>
              <a:rPr lang="en-US" i="0" u="none" strike="noStrike" dirty="0">
                <a:effectLst/>
                <a:latin typeface="Segoe UI" panose="020B0502040204020203" pitchFamily="34" charset="0"/>
              </a:rPr>
              <a:t>Plan MFA in Azure Virtual Desktop	</a:t>
            </a:r>
            <a:endParaRPr lang="en-US" dirty="0">
              <a:latin typeface="Segoe UI" panose="020B0502040204020203" pitchFamily="34" charset="0"/>
            </a:endParaRPr>
          </a:p>
        </p:txBody>
      </p:sp>
      <p:sp>
        <p:nvSpPr>
          <p:cNvPr id="9" name="TextBox 8">
            <a:extLst>
              <a:ext uri="{FF2B5EF4-FFF2-40B4-BE49-F238E27FC236}">
                <a16:creationId xmlns:a16="http://schemas.microsoft.com/office/drawing/2014/main" id="{376221BA-912F-4E82-B75F-84E0FE6243E0}"/>
              </a:ext>
            </a:extLst>
          </p:cNvPr>
          <p:cNvSpPr txBox="1"/>
          <p:nvPr/>
        </p:nvSpPr>
        <p:spPr>
          <a:xfrm>
            <a:off x="445569" y="1399458"/>
            <a:ext cx="4470660" cy="2105833"/>
          </a:xfrm>
          <a:prstGeom prst="rect">
            <a:avLst/>
          </a:prstGeom>
          <a:noFill/>
        </p:spPr>
        <p:txBody>
          <a:bodyPr wrap="square">
            <a:spAutoFit/>
          </a:bodyPr>
          <a:lstStyle/>
          <a:p>
            <a:pPr defTabSz="685775">
              <a:spcAft>
                <a:spcPts val="675"/>
              </a:spcAft>
            </a:pPr>
            <a:r>
              <a:rPr lang="en-US" sz="1324" dirty="0">
                <a:solidFill>
                  <a:srgbClr val="000000"/>
                </a:solidFill>
                <a:latin typeface="Segoe UI VSS (Regular)"/>
              </a:rPr>
              <a:t>When you first sign in, the client asks for your username, password, and Azure multifactor authentication. </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The next time you sign in, the client will remember your token from your Azure Active Directory (AD) Enterprise Application.</a:t>
            </a:r>
          </a:p>
          <a:p>
            <a:pPr marL="214313" indent="-214313" defTabSz="685775">
              <a:spcAft>
                <a:spcPts val="675"/>
              </a:spcAft>
              <a:buFont typeface="Arial" panose="020B0604020202020204" pitchFamily="34" charset="0"/>
              <a:buChar char="•"/>
            </a:pPr>
            <a:r>
              <a:rPr lang="en-US" sz="1324" dirty="0">
                <a:solidFill>
                  <a:srgbClr val="000000"/>
                </a:solidFill>
                <a:latin typeface="Segoe UI VSS (Regular)"/>
              </a:rPr>
              <a:t>When you select </a:t>
            </a:r>
            <a:r>
              <a:rPr lang="en-US" sz="1324" b="1" dirty="0">
                <a:solidFill>
                  <a:srgbClr val="000000"/>
                </a:solidFill>
                <a:latin typeface="Segoe UI VSS (Regular)"/>
              </a:rPr>
              <a:t>Remember me</a:t>
            </a:r>
            <a:r>
              <a:rPr lang="en-US" sz="1324" dirty="0">
                <a:solidFill>
                  <a:srgbClr val="000000"/>
                </a:solidFill>
                <a:latin typeface="Segoe UI VSS (Regular)"/>
              </a:rPr>
              <a:t> on the prompt for credentials for the session host, your users can sign in after restarting the client without needing to reenter their credentials.</a:t>
            </a:r>
            <a:endParaRPr lang="en-US" sz="1324" dirty="0">
              <a:solidFill>
                <a:srgbClr val="000000"/>
              </a:solidFill>
              <a:latin typeface="Segoe UI"/>
            </a:endParaRPr>
          </a:p>
        </p:txBody>
      </p:sp>
      <p:grpSp>
        <p:nvGrpSpPr>
          <p:cNvPr id="13" name="Group 12">
            <a:extLst>
              <a:ext uri="{FF2B5EF4-FFF2-40B4-BE49-F238E27FC236}">
                <a16:creationId xmlns:a16="http://schemas.microsoft.com/office/drawing/2014/main" id="{C10FCA94-94FC-472D-9088-2C4FBC023F50}"/>
              </a:ext>
            </a:extLst>
          </p:cNvPr>
          <p:cNvGrpSpPr/>
          <p:nvPr/>
        </p:nvGrpSpPr>
        <p:grpSpPr>
          <a:xfrm>
            <a:off x="5793415" y="785480"/>
            <a:ext cx="2021516" cy="3361218"/>
            <a:chOff x="7852144" y="669851"/>
            <a:chExt cx="3035596" cy="4906926"/>
          </a:xfrm>
        </p:grpSpPr>
        <p:sp>
          <p:nvSpPr>
            <p:cNvPr id="12" name="Rectangle 11">
              <a:extLst>
                <a:ext uri="{FF2B5EF4-FFF2-40B4-BE49-F238E27FC236}">
                  <a16:creationId xmlns:a16="http://schemas.microsoft.com/office/drawing/2014/main" id="{1576FFB9-B990-4AB2-883F-47C7C8030523}"/>
                </a:ext>
              </a:extLst>
            </p:cNvPr>
            <p:cNvSpPr/>
            <p:nvPr/>
          </p:nvSpPr>
          <p:spPr bwMode="auto">
            <a:xfrm>
              <a:off x="7852144" y="669851"/>
              <a:ext cx="3035596" cy="4906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A221978B-2467-4EC7-8EFF-20755DF2AF22}"/>
                </a:ext>
              </a:extLst>
            </p:cNvPr>
            <p:cNvPicPr>
              <a:picLocks noChangeAspect="1"/>
            </p:cNvPicPr>
            <p:nvPr/>
          </p:nvPicPr>
          <p:blipFill>
            <a:blip r:embed="rId3"/>
            <a:stretch>
              <a:fillRect/>
            </a:stretch>
          </p:blipFill>
          <p:spPr>
            <a:xfrm>
              <a:off x="7913254" y="727977"/>
              <a:ext cx="2913376" cy="4790674"/>
            </a:xfrm>
            <a:prstGeom prst="rect">
              <a:avLst/>
            </a:prstGeom>
          </p:spPr>
        </p:pic>
      </p:grpSp>
    </p:spTree>
    <p:extLst>
      <p:ext uri="{BB962C8B-B14F-4D97-AF65-F5344CB8AC3E}">
        <p14:creationId xmlns:p14="http://schemas.microsoft.com/office/powerpoint/2010/main" val="300520212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32074" y="304672"/>
            <a:ext cx="8479852" cy="302309"/>
          </a:xfrm>
        </p:spPr>
        <p:txBody>
          <a:bodyPr/>
          <a:lstStyle/>
          <a:p>
            <a:r>
              <a:rPr lang="en-US" dirty="0">
                <a:latin typeface="Segoe UI" panose="020B0502040204020203" pitchFamily="34" charset="0"/>
              </a:rPr>
              <a:t>Microsoft Defender Antivirus for session hosts</a:t>
            </a:r>
          </a:p>
        </p:txBody>
      </p:sp>
      <p:sp>
        <p:nvSpPr>
          <p:cNvPr id="11" name="TextBox 10">
            <a:extLst>
              <a:ext uri="{FF2B5EF4-FFF2-40B4-BE49-F238E27FC236}">
                <a16:creationId xmlns:a16="http://schemas.microsoft.com/office/drawing/2014/main" id="{516FA734-0588-4B20-93C2-7A86EC99DE13}"/>
              </a:ext>
            </a:extLst>
          </p:cNvPr>
          <p:cNvSpPr txBox="1"/>
          <p:nvPr/>
        </p:nvSpPr>
        <p:spPr>
          <a:xfrm>
            <a:off x="251195" y="770991"/>
            <a:ext cx="8212515" cy="1477328"/>
          </a:xfrm>
          <a:prstGeom prst="rect">
            <a:avLst/>
          </a:prstGeom>
          <a:noFill/>
        </p:spPr>
        <p:txBody>
          <a:bodyPr wrap="square">
            <a:spAutoFit/>
          </a:bodyPr>
          <a:lstStyle/>
          <a:p>
            <a:pPr marL="257175" indent="-257175" defTabSz="685775">
              <a:buFont typeface="Arial" panose="020B0604020202020204" pitchFamily="34" charset="0"/>
              <a:buChar char="•"/>
            </a:pPr>
            <a:r>
              <a:rPr lang="en-US" sz="1500" dirty="0">
                <a:solidFill>
                  <a:srgbClr val="000000"/>
                </a:solidFill>
                <a:latin typeface="Segoe UI"/>
              </a:rPr>
              <a:t>Works with virtual desktops running in Azure Virtual Desktop in Azure or on a physical Windows 10 Endpoint.</a:t>
            </a:r>
          </a:p>
          <a:p>
            <a:pPr marL="257175" indent="-257175" defTabSz="685775">
              <a:buFont typeface="Arial" panose="020B0604020202020204" pitchFamily="34" charset="0"/>
              <a:buChar char="•"/>
            </a:pPr>
            <a:r>
              <a:rPr lang="en-US" sz="1500" dirty="0">
                <a:solidFill>
                  <a:srgbClr val="000000"/>
                </a:solidFill>
                <a:latin typeface="Segoe UI"/>
              </a:rPr>
              <a:t>Supports Azure Virtual Desktop with up to 50 concurrent user connections for Windows 10 Enterprise multi-session.</a:t>
            </a:r>
          </a:p>
          <a:p>
            <a:pPr marL="257175" indent="-257175" defTabSz="685775">
              <a:buFont typeface="Arial" panose="020B0604020202020204" pitchFamily="34" charset="0"/>
              <a:buChar char="•"/>
            </a:pPr>
            <a:r>
              <a:rPr lang="en-US" sz="1500" dirty="0">
                <a:solidFill>
                  <a:srgbClr val="000000"/>
                </a:solidFill>
                <a:latin typeface="Segoe UI"/>
              </a:rPr>
              <a:t>Single session scenarios on Windows 10 Enterprise is supported for onboarding Azure Virtual Desktop machines into Defender for Endpoint.</a:t>
            </a:r>
          </a:p>
        </p:txBody>
      </p:sp>
      <p:pic>
        <p:nvPicPr>
          <p:cNvPr id="13" name="Picture 12">
            <a:extLst>
              <a:ext uri="{FF2B5EF4-FFF2-40B4-BE49-F238E27FC236}">
                <a16:creationId xmlns:a16="http://schemas.microsoft.com/office/drawing/2014/main" id="{53B3233C-3F5F-43B0-865B-08512662A124}"/>
              </a:ext>
            </a:extLst>
          </p:cNvPr>
          <p:cNvPicPr>
            <a:picLocks noChangeAspect="1"/>
          </p:cNvPicPr>
          <p:nvPr/>
        </p:nvPicPr>
        <p:blipFill>
          <a:blip r:embed="rId3"/>
          <a:stretch>
            <a:fillRect/>
          </a:stretch>
        </p:blipFill>
        <p:spPr>
          <a:xfrm>
            <a:off x="700226" y="2449053"/>
            <a:ext cx="5443884" cy="2172123"/>
          </a:xfrm>
          <a:prstGeom prst="rect">
            <a:avLst/>
          </a:prstGeom>
        </p:spPr>
      </p:pic>
    </p:spTree>
    <p:extLst>
      <p:ext uri="{BB962C8B-B14F-4D97-AF65-F5344CB8AC3E}">
        <p14:creationId xmlns:p14="http://schemas.microsoft.com/office/powerpoint/2010/main" val="21257047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AZ-140 Latest Changes</a:t>
            </a:r>
          </a:p>
        </p:txBody>
      </p:sp>
      <p:pic>
        <p:nvPicPr>
          <p:cNvPr id="4" name="Picture 3">
            <a:extLst>
              <a:ext uri="{FF2B5EF4-FFF2-40B4-BE49-F238E27FC236}">
                <a16:creationId xmlns:a16="http://schemas.microsoft.com/office/drawing/2014/main" id="{D0D5590C-B61D-2258-DC36-9ADC06FF896A}"/>
              </a:ext>
            </a:extLst>
          </p:cNvPr>
          <p:cNvPicPr>
            <a:picLocks noChangeAspect="1"/>
          </p:cNvPicPr>
          <p:nvPr/>
        </p:nvPicPr>
        <p:blipFill>
          <a:blip r:embed="rId2"/>
          <a:stretch>
            <a:fillRect/>
          </a:stretch>
        </p:blipFill>
        <p:spPr>
          <a:xfrm>
            <a:off x="2080011" y="732311"/>
            <a:ext cx="4983977" cy="4258806"/>
          </a:xfrm>
          <a:prstGeom prst="rect">
            <a:avLst/>
          </a:prstGeom>
        </p:spPr>
      </p:pic>
    </p:spTree>
    <p:extLst>
      <p:ext uri="{BB962C8B-B14F-4D97-AF65-F5344CB8AC3E}">
        <p14:creationId xmlns:p14="http://schemas.microsoft.com/office/powerpoint/2010/main" val="12814970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Monitor and maintain AVD</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414990986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9309" y="425947"/>
            <a:ext cx="8479852" cy="302309"/>
          </a:xfrm>
        </p:spPr>
        <p:txBody>
          <a:bodyPr/>
          <a:lstStyle/>
          <a:p>
            <a:r>
              <a:rPr lang="en-US" dirty="0">
                <a:latin typeface="+mn-lt"/>
                <a:cs typeface="Segoe UI Light" panose="020B0502040204020203" pitchFamily="34" charset="0"/>
              </a:rPr>
              <a:t>Scale session hosts using Azure Automation</a:t>
            </a:r>
          </a:p>
        </p:txBody>
      </p:sp>
      <p:grpSp>
        <p:nvGrpSpPr>
          <p:cNvPr id="66" name="Group 65">
            <a:extLst>
              <a:ext uri="{FF2B5EF4-FFF2-40B4-BE49-F238E27FC236}">
                <a16:creationId xmlns:a16="http://schemas.microsoft.com/office/drawing/2014/main" id="{010AAB72-52CE-479A-9198-D181385E8742}"/>
              </a:ext>
            </a:extLst>
          </p:cNvPr>
          <p:cNvGrpSpPr/>
          <p:nvPr/>
        </p:nvGrpSpPr>
        <p:grpSpPr>
          <a:xfrm>
            <a:off x="1066309" y="907225"/>
            <a:ext cx="6586344" cy="3961954"/>
            <a:chOff x="1421745" y="1209633"/>
            <a:chExt cx="8781792" cy="5282605"/>
          </a:xfrm>
        </p:grpSpPr>
        <p:pic>
          <p:nvPicPr>
            <p:cNvPr id="63" name="Picture 62">
              <a:extLst>
                <a:ext uri="{FF2B5EF4-FFF2-40B4-BE49-F238E27FC236}">
                  <a16:creationId xmlns:a16="http://schemas.microsoft.com/office/drawing/2014/main" id="{A3CA1414-AE98-4688-A922-446E8EF90E81}"/>
                </a:ext>
              </a:extLst>
            </p:cNvPr>
            <p:cNvPicPr>
              <a:picLocks noChangeAspect="1"/>
            </p:cNvPicPr>
            <p:nvPr/>
          </p:nvPicPr>
          <p:blipFill>
            <a:blip r:embed="rId3"/>
            <a:stretch>
              <a:fillRect/>
            </a:stretch>
          </p:blipFill>
          <p:spPr>
            <a:xfrm>
              <a:off x="1421745" y="1209633"/>
              <a:ext cx="8781792" cy="5282605"/>
            </a:xfrm>
            <a:prstGeom prst="rect">
              <a:avLst/>
            </a:prstGeom>
          </p:spPr>
        </p:pic>
        <p:pic>
          <p:nvPicPr>
            <p:cNvPr id="65" name="Picture 64">
              <a:extLst>
                <a:ext uri="{FF2B5EF4-FFF2-40B4-BE49-F238E27FC236}">
                  <a16:creationId xmlns:a16="http://schemas.microsoft.com/office/drawing/2014/main" id="{49FD2666-8BC3-4E11-A643-91117964D37B}"/>
                </a:ext>
              </a:extLst>
            </p:cNvPr>
            <p:cNvPicPr>
              <a:picLocks noChangeAspect="1"/>
            </p:cNvPicPr>
            <p:nvPr/>
          </p:nvPicPr>
          <p:blipFill>
            <a:blip r:embed="rId4"/>
            <a:stretch>
              <a:fillRect/>
            </a:stretch>
          </p:blipFill>
          <p:spPr>
            <a:xfrm>
              <a:off x="5220928" y="2340976"/>
              <a:ext cx="2056201" cy="396967"/>
            </a:xfrm>
            <a:prstGeom prst="rect">
              <a:avLst/>
            </a:prstGeom>
          </p:spPr>
        </p:pic>
      </p:grpSp>
    </p:spTree>
    <p:extLst>
      <p:ext uri="{BB962C8B-B14F-4D97-AF65-F5344CB8AC3E}">
        <p14:creationId xmlns:p14="http://schemas.microsoft.com/office/powerpoint/2010/main" val="16256078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D2F87E-43C5-4733-A855-2E4A64B964EF}"/>
              </a:ext>
            </a:extLst>
          </p:cNvPr>
          <p:cNvSpPr/>
          <p:nvPr/>
        </p:nvSpPr>
        <p:spPr bwMode="auto">
          <a:xfrm>
            <a:off x="314140" y="2769755"/>
            <a:ext cx="8738420" cy="162822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4141" y="430671"/>
            <a:ext cx="8505951" cy="510147"/>
          </a:xfrm>
        </p:spPr>
        <p:txBody>
          <a:bodyPr/>
          <a:lstStyle/>
          <a:p>
            <a:r>
              <a:rPr lang="en-US" dirty="0">
                <a:latin typeface="Segoe UI" panose="020B0502040204020203" pitchFamily="34" charset="0"/>
              </a:rPr>
              <a:t>Create or update an Azure Automation account</a:t>
            </a:r>
          </a:p>
        </p:txBody>
      </p:sp>
      <p:sp>
        <p:nvSpPr>
          <p:cNvPr id="8" name="TextBox 7">
            <a:extLst>
              <a:ext uri="{FF2B5EF4-FFF2-40B4-BE49-F238E27FC236}">
                <a16:creationId xmlns:a16="http://schemas.microsoft.com/office/drawing/2014/main" id="{E4BA044F-282B-4E70-BF8D-36363EB58244}"/>
              </a:ext>
            </a:extLst>
          </p:cNvPr>
          <p:cNvSpPr txBox="1"/>
          <p:nvPr/>
        </p:nvSpPr>
        <p:spPr>
          <a:xfrm>
            <a:off x="429481" y="2854818"/>
            <a:ext cx="8561135" cy="1488869"/>
          </a:xfrm>
          <a:prstGeom prst="rect">
            <a:avLst/>
          </a:prstGeom>
          <a:noFill/>
        </p:spPr>
        <p:txBody>
          <a:bodyPr wrap="square">
            <a:spAutoFit/>
          </a:bodyPr>
          <a:lstStyle/>
          <a:p>
            <a:r>
              <a:rPr lang="en-US" sz="825" dirty="0">
                <a:solidFill>
                  <a:schemeClr val="bg1"/>
                </a:solidFill>
                <a:latin typeface="Consolas" panose="020B0609020204030204" pitchFamily="49" charset="0"/>
              </a:rPr>
              <a:t>$Params = @{</a:t>
            </a:r>
          </a:p>
          <a:p>
            <a:r>
              <a:rPr lang="en-US" sz="825" dirty="0">
                <a:solidFill>
                  <a:schemeClr val="bg1"/>
                </a:solidFill>
                <a:latin typeface="Consolas" panose="020B0609020204030204" pitchFamily="49" charset="0"/>
              </a:rPr>
              <a:t>     "AADTenantId"           = "&lt;Azure_Active_Directory_tenant_ID&gt;"   # Optional. If not specified, it will use the current Azure context</a:t>
            </a:r>
          </a:p>
          <a:p>
            <a:r>
              <a:rPr lang="en-US" sz="825" dirty="0">
                <a:solidFill>
                  <a:schemeClr val="bg1"/>
                </a:solidFill>
                <a:latin typeface="Consolas" panose="020B0609020204030204" pitchFamily="49" charset="0"/>
              </a:rPr>
              <a:t>     "SubscriptionId"        = "&lt;Azure_subscription_ID&gt;"              # Optional. If not specified, it will use the current Azure context</a:t>
            </a:r>
          </a:p>
          <a:p>
            <a:r>
              <a:rPr lang="en-US" sz="825" dirty="0">
                <a:solidFill>
                  <a:schemeClr val="bg1"/>
                </a:solidFill>
                <a:latin typeface="Consolas" panose="020B0609020204030204" pitchFamily="49" charset="0"/>
              </a:rPr>
              <a:t>     "UseARMAPI"             = $true</a:t>
            </a:r>
          </a:p>
          <a:p>
            <a:r>
              <a:rPr lang="en-US" sz="825" dirty="0">
                <a:solidFill>
                  <a:schemeClr val="bg1"/>
                </a:solidFill>
                <a:latin typeface="Consolas" panose="020B0609020204030204" pitchFamily="49" charset="0"/>
              </a:rPr>
              <a:t>     "ResourceGroupName"     = "&lt;Resource_group_name&gt;"                # Optional. Default: "AVDAutoScaleResourceGroup"</a:t>
            </a:r>
          </a:p>
          <a:p>
            <a:r>
              <a:rPr lang="en-US" sz="825" dirty="0">
                <a:solidFill>
                  <a:schemeClr val="bg1"/>
                </a:solidFill>
                <a:latin typeface="Consolas" panose="020B0609020204030204" pitchFamily="49" charset="0"/>
              </a:rPr>
              <a:t>     "AutomationAccountName" = "&lt;Automation_account_name&gt;"            # Optional. Default: "AVDAutoScaleAutomationAccount"</a:t>
            </a:r>
          </a:p>
          <a:p>
            <a:r>
              <a:rPr lang="en-US" sz="825" dirty="0">
                <a:solidFill>
                  <a:schemeClr val="bg1"/>
                </a:solidFill>
                <a:latin typeface="Consolas" panose="020B0609020204030204" pitchFamily="49" charset="0"/>
              </a:rPr>
              <a:t>     "Location"              = "&lt;Azure_region_for_deployment&gt;"</a:t>
            </a:r>
          </a:p>
          <a:p>
            <a:r>
              <a:rPr lang="en-US" sz="825" dirty="0">
                <a:solidFill>
                  <a:schemeClr val="bg1"/>
                </a:solidFill>
                <a:latin typeface="Consolas" panose="020B0609020204030204" pitchFamily="49" charset="0"/>
              </a:rPr>
              <a:t>     "WorkspaceName"         = "&lt;Log_analytics_workspace_name&gt;"       # Optional. If specified, Log Analytics will be used to configure the custom log table that the runbook PowerShell script can send logs to</a:t>
            </a:r>
          </a:p>
          <a:p>
            <a:r>
              <a:rPr lang="en-US" sz="825" dirty="0">
                <a:solidFill>
                  <a:schemeClr val="bg1"/>
                </a:solidFill>
                <a:latin typeface="Consolas" panose="020B0609020204030204" pitchFamily="49" charset="0"/>
              </a:rPr>
              <a:t>}</a:t>
            </a:r>
          </a:p>
          <a:p>
            <a:r>
              <a:rPr lang="en-US" sz="825" dirty="0">
                <a:solidFill>
                  <a:schemeClr val="bg1"/>
                </a:solidFill>
                <a:latin typeface="Consolas" panose="020B0609020204030204" pitchFamily="49" charset="0"/>
              </a:rPr>
              <a:t>.\CreateOrUpdateAzAutoAccount.ps1 @Params</a:t>
            </a:r>
          </a:p>
        </p:txBody>
      </p:sp>
      <p:sp>
        <p:nvSpPr>
          <p:cNvPr id="9" name="Rectangle 8">
            <a:extLst>
              <a:ext uri="{FF2B5EF4-FFF2-40B4-BE49-F238E27FC236}">
                <a16:creationId xmlns:a16="http://schemas.microsoft.com/office/drawing/2014/main" id="{000BBE62-1E2D-4062-A8D9-4EDECF009CDF}"/>
              </a:ext>
            </a:extLst>
          </p:cNvPr>
          <p:cNvSpPr/>
          <p:nvPr/>
        </p:nvSpPr>
        <p:spPr bwMode="auto">
          <a:xfrm>
            <a:off x="314142" y="1404290"/>
            <a:ext cx="8738419" cy="89646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825" dirty="0">
                <a:solidFill>
                  <a:schemeClr val="bg1"/>
                </a:solidFill>
                <a:latin typeface="Consolas" panose="020B0609020204030204" pitchFamily="49" charset="0"/>
              </a:rPr>
              <a:t>New-Item -ItemType Directory -Path "C:\Temp" -Force</a:t>
            </a:r>
          </a:p>
          <a:p>
            <a:r>
              <a:rPr lang="en-US" sz="825" dirty="0">
                <a:solidFill>
                  <a:schemeClr val="bg1"/>
                </a:solidFill>
                <a:latin typeface="Consolas" panose="020B0609020204030204" pitchFamily="49" charset="0"/>
              </a:rPr>
              <a:t>Set-Location -Path "C:\Temp"</a:t>
            </a:r>
          </a:p>
          <a:p>
            <a:r>
              <a:rPr lang="en-US" sz="825" dirty="0">
                <a:solidFill>
                  <a:schemeClr val="bg1"/>
                </a:solidFill>
                <a:latin typeface="Consolas" panose="020B0609020204030204" pitchFamily="49" charset="0"/>
              </a:rPr>
              <a:t>$Uri = "https://raw.githubusercontent.com/Azure/RDS-Templates/master/AVD-templates/AVD-scaling-script/CreateOrUpdateAzAutoAccount.ps1"</a:t>
            </a:r>
          </a:p>
          <a:p>
            <a:r>
              <a:rPr lang="en-US" sz="825" dirty="0">
                <a:solidFill>
                  <a:schemeClr val="bg1"/>
                </a:solidFill>
                <a:latin typeface="Consolas" panose="020B0609020204030204" pitchFamily="49" charset="0"/>
              </a:rPr>
              <a:t># Download the script</a:t>
            </a:r>
          </a:p>
          <a:p>
            <a:r>
              <a:rPr lang="en-US" sz="825" dirty="0">
                <a:solidFill>
                  <a:schemeClr val="bg1"/>
                </a:solidFill>
                <a:latin typeface="Consolas" panose="020B0609020204030204" pitchFamily="49" charset="0"/>
              </a:rPr>
              <a:t>Invoke-WebRequest -Uri $Uri -</a:t>
            </a:r>
            <a:r>
              <a:rPr lang="en-US" sz="825" dirty="0" err="1">
                <a:solidFill>
                  <a:schemeClr val="bg1"/>
                </a:solidFill>
                <a:latin typeface="Consolas" panose="020B0609020204030204" pitchFamily="49" charset="0"/>
              </a:rPr>
              <a:t>OutFile</a:t>
            </a:r>
            <a:r>
              <a:rPr lang="en-US" sz="825" dirty="0">
                <a:solidFill>
                  <a:schemeClr val="bg1"/>
                </a:solidFill>
                <a:latin typeface="Consolas" panose="020B0609020204030204" pitchFamily="49" charset="0"/>
              </a:rPr>
              <a:t> ".\CreateOrUpdateAzAutoAccount.ps1"</a:t>
            </a:r>
          </a:p>
        </p:txBody>
      </p:sp>
      <p:sp>
        <p:nvSpPr>
          <p:cNvPr id="15" name="TextBox 14">
            <a:extLst>
              <a:ext uri="{FF2B5EF4-FFF2-40B4-BE49-F238E27FC236}">
                <a16:creationId xmlns:a16="http://schemas.microsoft.com/office/drawing/2014/main" id="{4FDFC1EB-7A84-40F5-B864-A5A4E243AF18}"/>
              </a:ext>
            </a:extLst>
          </p:cNvPr>
          <p:cNvSpPr txBox="1"/>
          <p:nvPr/>
        </p:nvSpPr>
        <p:spPr>
          <a:xfrm>
            <a:off x="264364" y="1061676"/>
            <a:ext cx="6124637" cy="553998"/>
          </a:xfrm>
          <a:prstGeom prst="rect">
            <a:avLst/>
          </a:prstGeom>
          <a:noFill/>
        </p:spPr>
        <p:txBody>
          <a:bodyPr wrap="square">
            <a:spAutoFit/>
          </a:bodyPr>
          <a:lstStyle/>
          <a:p>
            <a:r>
              <a:rPr lang="en-US" sz="1500" dirty="0"/>
              <a:t>To download the script for creating the Azure Automation account, run:</a:t>
            </a:r>
          </a:p>
        </p:txBody>
      </p:sp>
      <p:sp>
        <p:nvSpPr>
          <p:cNvPr id="16" name="TextBox 15">
            <a:extLst>
              <a:ext uri="{FF2B5EF4-FFF2-40B4-BE49-F238E27FC236}">
                <a16:creationId xmlns:a16="http://schemas.microsoft.com/office/drawing/2014/main" id="{254BB6EF-93EA-4386-8192-A51695C3C539}"/>
              </a:ext>
            </a:extLst>
          </p:cNvPr>
          <p:cNvSpPr txBox="1"/>
          <p:nvPr/>
        </p:nvSpPr>
        <p:spPr>
          <a:xfrm>
            <a:off x="264364" y="2477361"/>
            <a:ext cx="5965355" cy="323165"/>
          </a:xfrm>
          <a:prstGeom prst="rect">
            <a:avLst/>
          </a:prstGeom>
          <a:noFill/>
        </p:spPr>
        <p:txBody>
          <a:bodyPr wrap="square">
            <a:spAutoFit/>
          </a:bodyPr>
          <a:lstStyle/>
          <a:p>
            <a:r>
              <a:rPr lang="en-US" sz="1500" dirty="0"/>
              <a:t>To execute the script and create the Azure Automation account, run:</a:t>
            </a:r>
          </a:p>
        </p:txBody>
      </p:sp>
      <p:sp>
        <p:nvSpPr>
          <p:cNvPr id="18" name="TextBox 17">
            <a:extLst>
              <a:ext uri="{FF2B5EF4-FFF2-40B4-BE49-F238E27FC236}">
                <a16:creationId xmlns:a16="http://schemas.microsoft.com/office/drawing/2014/main" id="{41EE938C-0373-45E5-A22E-F13AF0421FBD}"/>
              </a:ext>
            </a:extLst>
          </p:cNvPr>
          <p:cNvSpPr txBox="1"/>
          <p:nvPr/>
        </p:nvSpPr>
        <p:spPr>
          <a:xfrm>
            <a:off x="264365" y="4587008"/>
            <a:ext cx="8987299" cy="253916"/>
          </a:xfrm>
          <a:prstGeom prst="rect">
            <a:avLst/>
          </a:prstGeom>
          <a:noFill/>
        </p:spPr>
        <p:txBody>
          <a:bodyPr wrap="square">
            <a:spAutoFit/>
          </a:bodyPr>
          <a:lstStyle/>
          <a:p>
            <a:r>
              <a:rPr lang="en-US" sz="1050" b="1" dirty="0">
                <a:latin typeface="Segoe UI" panose="020B0502040204020203" pitchFamily="34" charset="0"/>
              </a:rPr>
              <a:t>Note:</a:t>
            </a:r>
            <a:r>
              <a:rPr lang="en-US" sz="1050" dirty="0">
                <a:latin typeface="Segoe UI" panose="020B0502040204020203" pitchFamily="34" charset="0"/>
              </a:rPr>
              <a:t> To setup a standalone automation account and Run As account using the Azure portal, see </a:t>
            </a:r>
            <a:r>
              <a:rPr lang="en-US" sz="1050" dirty="0">
                <a:latin typeface="Segoe UI" panose="020B0502040204020203" pitchFamily="34" charset="0"/>
                <a:hlinkClick r:id="rId3"/>
              </a:rPr>
              <a:t>Create a standalone Azure Automation account</a:t>
            </a:r>
            <a:r>
              <a:rPr lang="en-US" sz="1050" dirty="0">
                <a:latin typeface="Segoe UI" panose="020B0502040204020203" pitchFamily="34" charset="0"/>
              </a:rPr>
              <a:t>.</a:t>
            </a:r>
            <a:endParaRPr lang="en-US" sz="1050" dirty="0"/>
          </a:p>
        </p:txBody>
      </p:sp>
    </p:spTree>
    <p:extLst>
      <p:ext uri="{BB962C8B-B14F-4D97-AF65-F5344CB8AC3E}">
        <p14:creationId xmlns:p14="http://schemas.microsoft.com/office/powerpoint/2010/main" val="300358338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405520"/>
            <a:ext cx="8505951" cy="510147"/>
          </a:xfrm>
        </p:spPr>
        <p:txBody>
          <a:bodyPr wrap="square" anchor="t">
            <a:normAutofit fontScale="90000"/>
          </a:bodyPr>
          <a:lstStyle/>
          <a:p>
            <a:r>
              <a:rPr lang="en-US" dirty="0">
                <a:latin typeface="+mn-lt"/>
              </a:rPr>
              <a:t>Create the Azure Logic App and execution schedule</a:t>
            </a:r>
          </a:p>
        </p:txBody>
      </p:sp>
      <p:sp>
        <p:nvSpPr>
          <p:cNvPr id="10" name="TextBox 9">
            <a:extLst>
              <a:ext uri="{FF2B5EF4-FFF2-40B4-BE49-F238E27FC236}">
                <a16:creationId xmlns:a16="http://schemas.microsoft.com/office/drawing/2014/main" id="{F4300771-443F-46B9-A41E-F64328CFD730}"/>
              </a:ext>
            </a:extLst>
          </p:cNvPr>
          <p:cNvSpPr txBox="1"/>
          <p:nvPr/>
        </p:nvSpPr>
        <p:spPr>
          <a:xfrm>
            <a:off x="360588" y="1507002"/>
            <a:ext cx="5297262" cy="3088025"/>
          </a:xfrm>
          <a:prstGeom prst="rect">
            <a:avLst/>
          </a:prstGeom>
          <a:noFill/>
        </p:spPr>
        <p:txBody>
          <a:bodyPr wrap="square">
            <a:spAutoFit/>
          </a:bodyPr>
          <a:lstStyle/>
          <a:p>
            <a:pPr>
              <a:spcAft>
                <a:spcPts val="2250"/>
              </a:spcAft>
            </a:pPr>
            <a:r>
              <a:rPr lang="en-US" sz="1500" dirty="0"/>
              <a:t>1. To create the Azure Logic App and execution schedule for a host pool using PowerShell, run the script located at </a:t>
            </a:r>
            <a:r>
              <a:rPr lang="en-US" sz="1500" dirty="0">
                <a:hlinkClick r:id="rId3"/>
              </a:rPr>
              <a:t>Create the Azure Logic App and execution schedule</a:t>
            </a:r>
            <a:r>
              <a:rPr lang="en-US" sz="1500" dirty="0"/>
              <a:t>.</a:t>
            </a:r>
          </a:p>
          <a:p>
            <a:pPr marL="342900" indent="-342900">
              <a:spcAft>
                <a:spcPts val="1800"/>
              </a:spcAft>
              <a:buAutoNum type="arabicPeriod"/>
            </a:pPr>
            <a:endParaRPr lang="en-US" sz="1500" dirty="0"/>
          </a:p>
          <a:p>
            <a:pPr marL="342900" indent="-342900">
              <a:spcAft>
                <a:spcPts val="1800"/>
              </a:spcAft>
              <a:buAutoNum type="arabicPeriod"/>
            </a:pPr>
            <a:endParaRPr lang="en-US" sz="1500" dirty="0"/>
          </a:p>
          <a:p>
            <a:pPr>
              <a:spcAft>
                <a:spcPts val="1800"/>
              </a:spcAft>
            </a:pPr>
            <a:endParaRPr lang="en-US" dirty="0"/>
          </a:p>
          <a:p>
            <a:pPr>
              <a:spcBef>
                <a:spcPts val="900"/>
              </a:spcBef>
              <a:spcAft>
                <a:spcPts val="900"/>
              </a:spcAft>
            </a:pPr>
            <a:r>
              <a:rPr lang="en-US" sz="1500" dirty="0"/>
              <a:t>2. To make changes to the execution schedule, open the Logic App and use the Logic Apps Designer.</a:t>
            </a:r>
          </a:p>
        </p:txBody>
      </p:sp>
      <p:sp>
        <p:nvSpPr>
          <p:cNvPr id="11" name="TextBox 10">
            <a:extLst>
              <a:ext uri="{FF2B5EF4-FFF2-40B4-BE49-F238E27FC236}">
                <a16:creationId xmlns:a16="http://schemas.microsoft.com/office/drawing/2014/main" id="{4E4C2DD9-FE0C-4A73-A9A0-795259644424}"/>
              </a:ext>
            </a:extLst>
          </p:cNvPr>
          <p:cNvSpPr txBox="1"/>
          <p:nvPr/>
        </p:nvSpPr>
        <p:spPr>
          <a:xfrm>
            <a:off x="204725" y="915667"/>
            <a:ext cx="7817057" cy="323165"/>
          </a:xfrm>
          <a:prstGeom prst="rect">
            <a:avLst/>
          </a:prstGeom>
          <a:noFill/>
        </p:spPr>
        <p:txBody>
          <a:bodyPr wrap="square">
            <a:spAutoFit/>
          </a:bodyPr>
          <a:lstStyle/>
          <a:p>
            <a:r>
              <a:rPr lang="en-US" sz="1500" dirty="0">
                <a:solidFill>
                  <a:srgbClr val="171717"/>
                </a:solidFill>
                <a:latin typeface="Segoe UI" panose="020B0502040204020203" pitchFamily="34" charset="0"/>
              </a:rPr>
              <a:t> Create the Azure Logic App and set up an execution schedule for your new scaling tool.</a:t>
            </a:r>
            <a:endParaRPr lang="en-US" sz="1500" dirty="0"/>
          </a:p>
        </p:txBody>
      </p:sp>
      <p:pic>
        <p:nvPicPr>
          <p:cNvPr id="12" name="Picture 11">
            <a:extLst>
              <a:ext uri="{FF2B5EF4-FFF2-40B4-BE49-F238E27FC236}">
                <a16:creationId xmlns:a16="http://schemas.microsoft.com/office/drawing/2014/main" id="{0438DA8D-FD79-443A-8984-13883CB4CC27}"/>
              </a:ext>
            </a:extLst>
          </p:cNvPr>
          <p:cNvPicPr>
            <a:picLocks noChangeAspect="1"/>
          </p:cNvPicPr>
          <p:nvPr/>
        </p:nvPicPr>
        <p:blipFill>
          <a:blip r:embed="rId4"/>
          <a:stretch>
            <a:fillRect/>
          </a:stretch>
        </p:blipFill>
        <p:spPr>
          <a:xfrm>
            <a:off x="6000374" y="1293668"/>
            <a:ext cx="2720835" cy="3387162"/>
          </a:xfrm>
          <a:prstGeom prst="rect">
            <a:avLst/>
          </a:prstGeom>
        </p:spPr>
      </p:pic>
      <p:pic>
        <p:nvPicPr>
          <p:cNvPr id="15" name="Picture 14">
            <a:extLst>
              <a:ext uri="{FF2B5EF4-FFF2-40B4-BE49-F238E27FC236}">
                <a16:creationId xmlns:a16="http://schemas.microsoft.com/office/drawing/2014/main" id="{5B73E37E-D4A4-4717-82B4-9D7FF55A5D03}"/>
              </a:ext>
            </a:extLst>
          </p:cNvPr>
          <p:cNvPicPr>
            <a:picLocks noChangeAspect="1"/>
          </p:cNvPicPr>
          <p:nvPr/>
        </p:nvPicPr>
        <p:blipFill>
          <a:blip r:embed="rId5"/>
          <a:stretch>
            <a:fillRect/>
          </a:stretch>
        </p:blipFill>
        <p:spPr>
          <a:xfrm>
            <a:off x="422792" y="2317737"/>
            <a:ext cx="4678505" cy="1543907"/>
          </a:xfrm>
          <a:prstGeom prst="rect">
            <a:avLst/>
          </a:prstGeom>
        </p:spPr>
      </p:pic>
    </p:spTree>
    <p:extLst>
      <p:ext uri="{BB962C8B-B14F-4D97-AF65-F5344CB8AC3E}">
        <p14:creationId xmlns:p14="http://schemas.microsoft.com/office/powerpoint/2010/main" val="384012003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Monitor Azure Virtual Desktop by using Azure Monitor</a:t>
            </a:r>
          </a:p>
        </p:txBody>
      </p:sp>
      <p:sp>
        <p:nvSpPr>
          <p:cNvPr id="9" name="TextBox 8">
            <a:extLst>
              <a:ext uri="{FF2B5EF4-FFF2-40B4-BE49-F238E27FC236}">
                <a16:creationId xmlns:a16="http://schemas.microsoft.com/office/drawing/2014/main" id="{76575666-A7A5-41D3-A674-5BEE4D7A2C72}"/>
              </a:ext>
            </a:extLst>
          </p:cNvPr>
          <p:cNvSpPr txBox="1"/>
          <p:nvPr/>
        </p:nvSpPr>
        <p:spPr>
          <a:xfrm>
            <a:off x="393623" y="1729559"/>
            <a:ext cx="4120884" cy="2400657"/>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latin typeface="Segoe UI" panose="020B0502040204020203" pitchFamily="34" charset="0"/>
              </a:rPr>
              <a:t>Go to the Azure portal.</a:t>
            </a:r>
          </a:p>
          <a:p>
            <a:pPr marL="214313" indent="-214313">
              <a:spcAft>
                <a:spcPts val="900"/>
              </a:spcAft>
              <a:buFont typeface="Arial" panose="020B0604020202020204" pitchFamily="34" charset="0"/>
              <a:buChar char="•"/>
            </a:pPr>
            <a:r>
              <a:rPr lang="en-US" sz="1500" dirty="0">
                <a:latin typeface="Segoe UI" panose="020B0502040204020203" pitchFamily="34" charset="0"/>
              </a:rPr>
              <a:t>Search for and select </a:t>
            </a:r>
            <a:r>
              <a:rPr lang="en-US" sz="1500" b="1" dirty="0">
                <a:latin typeface="Segoe UI" panose="020B0502040204020203" pitchFamily="34" charset="0"/>
              </a:rPr>
              <a:t>Monitor</a:t>
            </a:r>
            <a:r>
              <a:rPr lang="en-US" sz="1500" dirty="0">
                <a:latin typeface="Segoe UI" panose="020B0502040204020203" pitchFamily="34" charset="0"/>
              </a:rPr>
              <a:t> from the Azure portal. Select </a:t>
            </a:r>
            <a:r>
              <a:rPr lang="en-US" sz="1500" b="1" dirty="0">
                <a:latin typeface="Segoe UI" panose="020B0502040204020203" pitchFamily="34" charset="0"/>
              </a:rPr>
              <a:t>Insights Hub</a:t>
            </a:r>
            <a:r>
              <a:rPr lang="en-US" sz="1500" dirty="0">
                <a:latin typeface="Segoe UI" panose="020B0502040204020203" pitchFamily="34" charset="0"/>
              </a:rPr>
              <a:t> under </a:t>
            </a:r>
            <a:r>
              <a:rPr lang="en-US" sz="1500" b="1" dirty="0">
                <a:latin typeface="Segoe UI" panose="020B0502040204020203" pitchFamily="34" charset="0"/>
              </a:rPr>
              <a:t>Insights</a:t>
            </a:r>
            <a:r>
              <a:rPr lang="en-US" sz="1500" dirty="0">
                <a:latin typeface="Segoe UI" panose="020B0502040204020203" pitchFamily="34" charset="0"/>
              </a:rPr>
              <a:t>, then select </a:t>
            </a:r>
            <a:r>
              <a:rPr lang="en-US" sz="1500" b="1" dirty="0">
                <a:latin typeface="Segoe UI" panose="020B0502040204020203" pitchFamily="34" charset="0"/>
              </a:rPr>
              <a:t>Azure Virtual Desktop</a:t>
            </a:r>
            <a:r>
              <a:rPr lang="en-US" sz="1500" dirty="0">
                <a:latin typeface="Segoe UI" panose="020B0502040204020203" pitchFamily="34" charset="0"/>
              </a:rPr>
              <a:t>. </a:t>
            </a:r>
          </a:p>
          <a:p>
            <a:pPr marL="214313" indent="-214313">
              <a:spcAft>
                <a:spcPts val="900"/>
              </a:spcAft>
              <a:buFont typeface="Arial" panose="020B0604020202020204" pitchFamily="34" charset="0"/>
              <a:buChar char="•"/>
            </a:pPr>
            <a:r>
              <a:rPr lang="en-US" sz="1500" dirty="0">
                <a:latin typeface="Segoe UI" panose="020B0502040204020203" pitchFamily="34" charset="0"/>
              </a:rPr>
              <a:t>Once you have the page open, enter the </a:t>
            </a:r>
            <a:r>
              <a:rPr lang="en-US" sz="1500" b="1" dirty="0">
                <a:latin typeface="Segoe UI" panose="020B0502040204020203" pitchFamily="34" charset="0"/>
              </a:rPr>
              <a:t>Subscription, Resource group, Host pool</a:t>
            </a:r>
            <a:r>
              <a:rPr lang="en-US" sz="1500" dirty="0">
                <a:latin typeface="Segoe UI" panose="020B0502040204020203" pitchFamily="34" charset="0"/>
              </a:rPr>
              <a:t>, and </a:t>
            </a:r>
            <a:r>
              <a:rPr lang="en-US" sz="1500" b="1" dirty="0">
                <a:latin typeface="Segoe UI" panose="020B0502040204020203" pitchFamily="34" charset="0"/>
              </a:rPr>
              <a:t>Time range</a:t>
            </a:r>
            <a:r>
              <a:rPr lang="en-US" sz="1500" dirty="0">
                <a:latin typeface="Segoe UI" panose="020B0502040204020203" pitchFamily="34" charset="0"/>
              </a:rPr>
              <a:t> of the environment you want to monitor.</a:t>
            </a:r>
          </a:p>
        </p:txBody>
      </p:sp>
      <p:sp>
        <p:nvSpPr>
          <p:cNvPr id="10" name="TextBox 9">
            <a:extLst>
              <a:ext uri="{FF2B5EF4-FFF2-40B4-BE49-F238E27FC236}">
                <a16:creationId xmlns:a16="http://schemas.microsoft.com/office/drawing/2014/main" id="{1B0FC8CE-8A6A-4FDE-B4FC-46B0D19AD331}"/>
              </a:ext>
            </a:extLst>
          </p:cNvPr>
          <p:cNvSpPr txBox="1"/>
          <p:nvPr/>
        </p:nvSpPr>
        <p:spPr>
          <a:xfrm>
            <a:off x="313983" y="1083566"/>
            <a:ext cx="7954204" cy="323165"/>
          </a:xfrm>
          <a:prstGeom prst="rect">
            <a:avLst/>
          </a:prstGeom>
          <a:noFill/>
        </p:spPr>
        <p:txBody>
          <a:bodyPr wrap="square">
            <a:spAutoFit/>
          </a:bodyPr>
          <a:lstStyle/>
          <a:p>
            <a:r>
              <a:rPr lang="en-US" sz="1500" dirty="0">
                <a:latin typeface="Segoe UI" panose="020B0502040204020203" pitchFamily="34" charset="0"/>
              </a:rPr>
              <a:t>You can open Azure Monitor for Azure Virtual Desktop by doing the following:</a:t>
            </a:r>
            <a:endParaRPr lang="en-US" sz="1500" dirty="0"/>
          </a:p>
        </p:txBody>
      </p:sp>
      <p:pic>
        <p:nvPicPr>
          <p:cNvPr id="14" name="Picture 13">
            <a:extLst>
              <a:ext uri="{FF2B5EF4-FFF2-40B4-BE49-F238E27FC236}">
                <a16:creationId xmlns:a16="http://schemas.microsoft.com/office/drawing/2014/main" id="{E6FAD31C-06CC-41AB-9642-D5F612162AC1}"/>
              </a:ext>
            </a:extLst>
          </p:cNvPr>
          <p:cNvPicPr>
            <a:picLocks noChangeAspect="1"/>
          </p:cNvPicPr>
          <p:nvPr/>
        </p:nvPicPr>
        <p:blipFill>
          <a:blip r:embed="rId3"/>
          <a:stretch>
            <a:fillRect/>
          </a:stretch>
        </p:blipFill>
        <p:spPr>
          <a:xfrm>
            <a:off x="4477444" y="1729559"/>
            <a:ext cx="4611218" cy="2625720"/>
          </a:xfrm>
          <a:prstGeom prst="rect">
            <a:avLst/>
          </a:prstGeom>
        </p:spPr>
      </p:pic>
    </p:spTree>
    <p:extLst>
      <p:ext uri="{BB962C8B-B14F-4D97-AF65-F5344CB8AC3E}">
        <p14:creationId xmlns:p14="http://schemas.microsoft.com/office/powerpoint/2010/main" val="389369071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vert="horz" wrap="square" lIns="0" tIns="68580" rIns="109728" bIns="68580" rtlCol="0" anchor="t">
            <a:normAutofit/>
          </a:bodyPr>
          <a:lstStyle/>
          <a:p>
            <a:r>
              <a:rPr lang="en-US" dirty="0">
                <a:latin typeface="+mn-lt"/>
              </a:rPr>
              <a:t>Log Analytics workspace for Azure Monitor</a:t>
            </a:r>
          </a:p>
        </p:txBody>
      </p:sp>
      <p:sp>
        <p:nvSpPr>
          <p:cNvPr id="7" name="TextBox 6">
            <a:extLst>
              <a:ext uri="{FF2B5EF4-FFF2-40B4-BE49-F238E27FC236}">
                <a16:creationId xmlns:a16="http://schemas.microsoft.com/office/drawing/2014/main" id="{03A93A86-232D-439A-B36A-1A2A1D12D85D}"/>
              </a:ext>
            </a:extLst>
          </p:cNvPr>
          <p:cNvSpPr txBox="1"/>
          <p:nvPr/>
        </p:nvSpPr>
        <p:spPr>
          <a:xfrm>
            <a:off x="270973" y="893612"/>
            <a:ext cx="8274951" cy="553998"/>
          </a:xfrm>
          <a:prstGeom prst="rect">
            <a:avLst/>
          </a:prstGeom>
          <a:noFill/>
        </p:spPr>
        <p:txBody>
          <a:bodyPr wrap="square">
            <a:spAutoFit/>
          </a:bodyPr>
          <a:lstStyle/>
          <a:p>
            <a:r>
              <a:rPr lang="en-US" sz="1500" dirty="0">
                <a:solidFill>
                  <a:schemeClr val="tx2">
                    <a:lumMod val="75000"/>
                  </a:schemeClr>
                </a:solidFill>
              </a:rPr>
              <a:t>To set up host pool diagnostics using the resource diagnostic settings section in the configuration workbook:</a:t>
            </a:r>
          </a:p>
        </p:txBody>
      </p:sp>
      <p:sp>
        <p:nvSpPr>
          <p:cNvPr id="9" name="TextBox 8">
            <a:extLst>
              <a:ext uri="{FF2B5EF4-FFF2-40B4-BE49-F238E27FC236}">
                <a16:creationId xmlns:a16="http://schemas.microsoft.com/office/drawing/2014/main" id="{B0A46871-7608-4046-B734-DA812B3608CA}"/>
              </a:ext>
            </a:extLst>
          </p:cNvPr>
          <p:cNvSpPr txBox="1"/>
          <p:nvPr/>
        </p:nvSpPr>
        <p:spPr>
          <a:xfrm>
            <a:off x="358910" y="1757609"/>
            <a:ext cx="4049538" cy="2982868"/>
          </a:xfrm>
          <a:prstGeom prst="rect">
            <a:avLst/>
          </a:prstGeom>
          <a:noFill/>
        </p:spPr>
        <p:txBody>
          <a:bodyPr wrap="square">
            <a:spAutoFit/>
          </a:bodyPr>
          <a:lstStyle/>
          <a:p>
            <a:pPr>
              <a:spcAft>
                <a:spcPts val="675"/>
              </a:spcAft>
            </a:pPr>
            <a:r>
              <a:rPr lang="en-US" sz="1500" dirty="0"/>
              <a:t>You need to enable the following supported diagnostic tables:</a:t>
            </a:r>
          </a:p>
          <a:p>
            <a:pPr marL="214313" indent="-214313">
              <a:spcAft>
                <a:spcPts val="675"/>
              </a:spcAft>
              <a:buFont typeface="Arial" panose="020B0604020202020204" pitchFamily="34" charset="0"/>
              <a:buChar char="•"/>
            </a:pPr>
            <a:r>
              <a:rPr lang="en-US" sz="1500" dirty="0">
                <a:latin typeface="Segoe UI" panose="020B0502040204020203" pitchFamily="34" charset="0"/>
              </a:rPr>
              <a:t>Checkpoint</a:t>
            </a:r>
          </a:p>
          <a:p>
            <a:pPr marL="214313" indent="-214313">
              <a:spcAft>
                <a:spcPts val="675"/>
              </a:spcAft>
              <a:buFont typeface="Arial" panose="020B0604020202020204" pitchFamily="34" charset="0"/>
              <a:buChar char="•"/>
            </a:pPr>
            <a:r>
              <a:rPr lang="en-US" sz="1500" dirty="0">
                <a:latin typeface="Segoe UI" panose="020B0502040204020203" pitchFamily="34" charset="0"/>
              </a:rPr>
              <a:t>Error</a:t>
            </a:r>
          </a:p>
          <a:p>
            <a:pPr marL="214313" indent="-214313">
              <a:spcAft>
                <a:spcPts val="675"/>
              </a:spcAft>
              <a:buFont typeface="Arial" panose="020B0604020202020204" pitchFamily="34" charset="0"/>
              <a:buChar char="•"/>
            </a:pPr>
            <a:r>
              <a:rPr lang="en-US" sz="1500" dirty="0">
                <a:latin typeface="Segoe UI" panose="020B0502040204020203" pitchFamily="34" charset="0"/>
              </a:rPr>
              <a:t>Management</a:t>
            </a:r>
          </a:p>
          <a:p>
            <a:pPr marL="214313" indent="-214313">
              <a:spcAft>
                <a:spcPts val="675"/>
              </a:spcAft>
              <a:buFont typeface="Arial" panose="020B0604020202020204" pitchFamily="34" charset="0"/>
              <a:buChar char="•"/>
            </a:pPr>
            <a:r>
              <a:rPr lang="en-US" sz="1500" dirty="0">
                <a:latin typeface="Segoe UI" panose="020B0502040204020203" pitchFamily="34" charset="0"/>
              </a:rPr>
              <a:t>Connection</a:t>
            </a:r>
          </a:p>
          <a:p>
            <a:pPr marL="214313" indent="-214313">
              <a:spcAft>
                <a:spcPts val="675"/>
              </a:spcAft>
              <a:buFont typeface="Arial" panose="020B0604020202020204" pitchFamily="34" charset="0"/>
              <a:buChar char="•"/>
            </a:pPr>
            <a:r>
              <a:rPr lang="en-US" sz="1500" dirty="0">
                <a:latin typeface="Segoe UI" panose="020B0502040204020203" pitchFamily="34" charset="0"/>
              </a:rPr>
              <a:t>HostRegistration</a:t>
            </a:r>
          </a:p>
          <a:p>
            <a:pPr marL="214313" indent="-214313">
              <a:spcAft>
                <a:spcPts val="675"/>
              </a:spcAft>
              <a:buFont typeface="Arial" panose="020B0604020202020204" pitchFamily="34" charset="0"/>
              <a:buChar char="•"/>
            </a:pPr>
            <a:r>
              <a:rPr lang="en-US" sz="1500" dirty="0">
                <a:latin typeface="Segoe UI" panose="020B0502040204020203" pitchFamily="34" charset="0"/>
              </a:rPr>
              <a:t>AgentHealthStatus</a:t>
            </a:r>
          </a:p>
          <a:p>
            <a:endParaRPr lang="en-US" sz="1350" dirty="0"/>
          </a:p>
          <a:p>
            <a:endParaRPr lang="en-US" sz="1350" dirty="0"/>
          </a:p>
        </p:txBody>
      </p:sp>
      <p:pic>
        <p:nvPicPr>
          <p:cNvPr id="12" name="Picture 11">
            <a:extLst>
              <a:ext uri="{FF2B5EF4-FFF2-40B4-BE49-F238E27FC236}">
                <a16:creationId xmlns:a16="http://schemas.microsoft.com/office/drawing/2014/main" id="{2B46120B-D2DE-40C5-A68B-013DD6FEA809}"/>
              </a:ext>
            </a:extLst>
          </p:cNvPr>
          <p:cNvPicPr>
            <a:picLocks noChangeAspect="1"/>
          </p:cNvPicPr>
          <p:nvPr/>
        </p:nvPicPr>
        <p:blipFill>
          <a:blip r:embed="rId3"/>
          <a:stretch>
            <a:fillRect/>
          </a:stretch>
        </p:blipFill>
        <p:spPr>
          <a:xfrm>
            <a:off x="4659016" y="1371432"/>
            <a:ext cx="3990356" cy="3268796"/>
          </a:xfrm>
          <a:prstGeom prst="rect">
            <a:avLst/>
          </a:prstGeom>
        </p:spPr>
      </p:pic>
    </p:spTree>
    <p:extLst>
      <p:ext uri="{BB962C8B-B14F-4D97-AF65-F5344CB8AC3E}">
        <p14:creationId xmlns:p14="http://schemas.microsoft.com/office/powerpoint/2010/main" val="72432438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567" y="144541"/>
            <a:ext cx="7612974" cy="546336"/>
          </a:xfrm>
        </p:spPr>
        <p:txBody>
          <a:bodyPr wrap="square" anchor="t">
            <a:noAutofit/>
          </a:bodyPr>
          <a:lstStyle/>
          <a:p>
            <a:r>
              <a:rPr lang="en-US" sz="2700" dirty="0">
                <a:solidFill>
                  <a:srgbClr val="000000"/>
                </a:solidFill>
                <a:latin typeface="Segoe UI" panose="020B0502040204020203" pitchFamily="34" charset="0"/>
              </a:rPr>
              <a:t>Monitor Azure Virtual Desktop by using Azure Advisor</a:t>
            </a:r>
          </a:p>
        </p:txBody>
      </p:sp>
      <p:pic>
        <p:nvPicPr>
          <p:cNvPr id="8" name="Picture 7">
            <a:extLst>
              <a:ext uri="{FF2B5EF4-FFF2-40B4-BE49-F238E27FC236}">
                <a16:creationId xmlns:a16="http://schemas.microsoft.com/office/drawing/2014/main" id="{558A4987-3438-461A-90E6-E5E0F12D2313}"/>
              </a:ext>
            </a:extLst>
          </p:cNvPr>
          <p:cNvPicPr>
            <a:picLocks noChangeAspect="1"/>
          </p:cNvPicPr>
          <p:nvPr/>
        </p:nvPicPr>
        <p:blipFill>
          <a:blip r:embed="rId3"/>
          <a:stretch>
            <a:fillRect/>
          </a:stretch>
        </p:blipFill>
        <p:spPr>
          <a:xfrm>
            <a:off x="3352891" y="893617"/>
            <a:ext cx="5389925" cy="3785242"/>
          </a:xfrm>
          <a:prstGeom prst="rect">
            <a:avLst/>
          </a:prstGeom>
        </p:spPr>
      </p:pic>
      <p:sp>
        <p:nvSpPr>
          <p:cNvPr id="12" name="TextBox 11">
            <a:extLst>
              <a:ext uri="{FF2B5EF4-FFF2-40B4-BE49-F238E27FC236}">
                <a16:creationId xmlns:a16="http://schemas.microsoft.com/office/drawing/2014/main" id="{54B40548-FCB9-47F1-B15C-5626ADF44D57}"/>
              </a:ext>
            </a:extLst>
          </p:cNvPr>
          <p:cNvSpPr txBox="1"/>
          <p:nvPr/>
        </p:nvSpPr>
        <p:spPr>
          <a:xfrm>
            <a:off x="401185" y="1552073"/>
            <a:ext cx="2819997" cy="2285241"/>
          </a:xfrm>
          <a:prstGeom prst="rect">
            <a:avLst/>
          </a:prstGeom>
          <a:noFill/>
        </p:spPr>
        <p:txBody>
          <a:bodyPr wrap="square">
            <a:spAutoFit/>
          </a:bodyPr>
          <a:lstStyle/>
          <a:p>
            <a:pPr>
              <a:spcAft>
                <a:spcPts val="900"/>
              </a:spcAft>
            </a:pPr>
            <a:r>
              <a:rPr lang="en-US" sz="1500" dirty="0">
                <a:latin typeface="Segoe UI" panose="020B0502040204020203" pitchFamily="34" charset="0"/>
              </a:rPr>
              <a:t>When you open Azure Advisor, you'll see five categories:</a:t>
            </a:r>
          </a:p>
          <a:p>
            <a:pPr marL="257175" indent="-257175">
              <a:spcAft>
                <a:spcPts val="900"/>
              </a:spcAft>
              <a:buFont typeface="Arial" panose="020B0604020202020204" pitchFamily="34" charset="0"/>
              <a:buChar char="•"/>
            </a:pPr>
            <a:r>
              <a:rPr lang="en-US" sz="1500" dirty="0">
                <a:latin typeface="Segoe UI" panose="020B0502040204020203" pitchFamily="34" charset="0"/>
              </a:rPr>
              <a:t>Cost</a:t>
            </a:r>
          </a:p>
          <a:p>
            <a:pPr marL="257175" indent="-257175">
              <a:spcAft>
                <a:spcPts val="900"/>
              </a:spcAft>
              <a:buFont typeface="Arial" panose="020B0604020202020204" pitchFamily="34" charset="0"/>
              <a:buChar char="•"/>
            </a:pPr>
            <a:r>
              <a:rPr lang="en-US" sz="1500" dirty="0">
                <a:latin typeface="Segoe UI" panose="020B0502040204020203" pitchFamily="34" charset="0"/>
              </a:rPr>
              <a:t>Security</a:t>
            </a:r>
          </a:p>
          <a:p>
            <a:pPr marL="257175" indent="-257175">
              <a:spcAft>
                <a:spcPts val="900"/>
              </a:spcAft>
              <a:buFont typeface="Arial" panose="020B0604020202020204" pitchFamily="34" charset="0"/>
              <a:buChar char="•"/>
            </a:pPr>
            <a:r>
              <a:rPr lang="en-US" sz="1500" dirty="0">
                <a:latin typeface="Segoe UI" panose="020B0502040204020203" pitchFamily="34" charset="0"/>
              </a:rPr>
              <a:t>Reliability</a:t>
            </a:r>
          </a:p>
          <a:p>
            <a:pPr marL="257175" indent="-257175">
              <a:spcAft>
                <a:spcPts val="900"/>
              </a:spcAft>
              <a:buFont typeface="Arial" panose="020B0604020202020204" pitchFamily="34" charset="0"/>
              <a:buChar char="•"/>
            </a:pPr>
            <a:r>
              <a:rPr lang="en-US" sz="1500" dirty="0">
                <a:latin typeface="Segoe UI" panose="020B0502040204020203" pitchFamily="34" charset="0"/>
              </a:rPr>
              <a:t>Operational Excellence</a:t>
            </a:r>
          </a:p>
          <a:p>
            <a:pPr marL="257175" indent="-257175">
              <a:spcAft>
                <a:spcPts val="900"/>
              </a:spcAft>
              <a:buFont typeface="Arial" panose="020B0604020202020204" pitchFamily="34" charset="0"/>
              <a:buChar char="•"/>
            </a:pPr>
            <a:r>
              <a:rPr lang="en-US" sz="1500" dirty="0">
                <a:latin typeface="Segoe UI" panose="020B0502040204020203" pitchFamily="34" charset="0"/>
              </a:rPr>
              <a:t>Performance</a:t>
            </a:r>
          </a:p>
        </p:txBody>
      </p:sp>
    </p:spTree>
    <p:extLst>
      <p:ext uri="{BB962C8B-B14F-4D97-AF65-F5344CB8AC3E}">
        <p14:creationId xmlns:p14="http://schemas.microsoft.com/office/powerpoint/2010/main" val="185351195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3623" y="343645"/>
            <a:ext cx="8505951" cy="510147"/>
          </a:xfrm>
        </p:spPr>
        <p:txBody>
          <a:bodyPr/>
          <a:lstStyle/>
          <a:p>
            <a:r>
              <a:rPr lang="en-US" i="0" u="none" strike="noStrike" dirty="0">
                <a:effectLst/>
                <a:latin typeface="Segoe UI" panose="020B0502040204020203" pitchFamily="34" charset="0"/>
              </a:rPr>
              <a:t>How to resolve Azure Advisor recommendations</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0D7CB934-1301-4635-AB6B-8AC62F783B1A}"/>
              </a:ext>
            </a:extLst>
          </p:cNvPr>
          <p:cNvPicPr>
            <a:picLocks noChangeAspect="1"/>
          </p:cNvPicPr>
          <p:nvPr/>
        </p:nvPicPr>
        <p:blipFill>
          <a:blip r:embed="rId3"/>
          <a:stretch>
            <a:fillRect/>
          </a:stretch>
        </p:blipFill>
        <p:spPr>
          <a:xfrm>
            <a:off x="3849330" y="920161"/>
            <a:ext cx="4632468" cy="3518138"/>
          </a:xfrm>
          <a:prstGeom prst="rect">
            <a:avLst/>
          </a:prstGeom>
        </p:spPr>
      </p:pic>
      <p:sp>
        <p:nvSpPr>
          <p:cNvPr id="8" name="TextBox 7">
            <a:extLst>
              <a:ext uri="{FF2B5EF4-FFF2-40B4-BE49-F238E27FC236}">
                <a16:creationId xmlns:a16="http://schemas.microsoft.com/office/drawing/2014/main" id="{2C4B6A42-9F72-43C1-A829-23D960C7E457}"/>
              </a:ext>
            </a:extLst>
          </p:cNvPr>
          <p:cNvSpPr txBox="1"/>
          <p:nvPr/>
        </p:nvSpPr>
        <p:spPr>
          <a:xfrm>
            <a:off x="259941" y="1477119"/>
            <a:ext cx="3279672" cy="3046988"/>
          </a:xfrm>
          <a:prstGeom prst="rect">
            <a:avLst/>
          </a:prstGeom>
          <a:noFill/>
        </p:spPr>
        <p:txBody>
          <a:bodyPr wrap="square">
            <a:spAutoFit/>
          </a:bodyPr>
          <a:lstStyle/>
          <a:p>
            <a:pPr>
              <a:spcAft>
                <a:spcPts val="900"/>
              </a:spcAft>
            </a:pPr>
            <a:r>
              <a:rPr lang="en-US" sz="1500" dirty="0">
                <a:latin typeface="Segoe UI" panose="020B0502040204020203" pitchFamily="34" charset="0"/>
              </a:rPr>
              <a:t>Recommendations to be resolved can include:</a:t>
            </a:r>
          </a:p>
          <a:p>
            <a:pPr marL="214313" indent="-214313">
              <a:spcAft>
                <a:spcPts val="900"/>
              </a:spcAft>
              <a:buFont typeface="Arial" panose="020B0604020202020204" pitchFamily="34" charset="0"/>
              <a:buChar char="•"/>
            </a:pPr>
            <a:r>
              <a:rPr lang="en-US" sz="1500" dirty="0">
                <a:latin typeface="Segoe UI" panose="020B0502040204020203" pitchFamily="34" charset="0"/>
              </a:rPr>
              <a:t>No validation environment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production (non-validation) environments enabled</a:t>
            </a:r>
          </a:p>
          <a:p>
            <a:pPr marL="214313" indent="-214313">
              <a:spcAft>
                <a:spcPts val="900"/>
              </a:spcAft>
              <a:buFont typeface="Arial" panose="020B0604020202020204" pitchFamily="34" charset="0"/>
              <a:buChar char="•"/>
            </a:pPr>
            <a:r>
              <a:rPr lang="en-US" sz="1500" dirty="0">
                <a:latin typeface="Segoe UI" panose="020B0502040204020203" pitchFamily="34" charset="0"/>
              </a:rPr>
              <a:t>Not enough links are unblocked to successfully implement your VM</a:t>
            </a:r>
          </a:p>
          <a:p>
            <a:br>
              <a:rPr lang="en-US" sz="1350" dirty="0"/>
            </a:br>
            <a:endParaRPr lang="en-US" sz="1350" dirty="0"/>
          </a:p>
        </p:txBody>
      </p:sp>
      <p:cxnSp>
        <p:nvCxnSpPr>
          <p:cNvPr id="6" name="Straight Arrow Connector 5">
            <a:extLst>
              <a:ext uri="{FF2B5EF4-FFF2-40B4-BE49-F238E27FC236}">
                <a16:creationId xmlns:a16="http://schemas.microsoft.com/office/drawing/2014/main" id="{F4809092-93A9-48DE-9566-C54D44DF19F8}"/>
              </a:ext>
            </a:extLst>
          </p:cNvPr>
          <p:cNvCxnSpPr>
            <a:cxnSpLocks/>
          </p:cNvCxnSpPr>
          <p:nvPr/>
        </p:nvCxnSpPr>
        <p:spPr>
          <a:xfrm>
            <a:off x="2796295" y="2389239"/>
            <a:ext cx="1937938" cy="67695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0650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i="0" u="none" strike="noStrike" dirty="0">
                <a:effectLst/>
                <a:latin typeface="Segoe UI" panose="020B0502040204020203" pitchFamily="34" charset="0"/>
              </a:rPr>
              <a:t>Diagnose graphics performance issues</a:t>
            </a:r>
            <a:endParaRPr lang="en-US" dirty="0">
              <a:latin typeface="Segoe UI" panose="020B0502040204020203" pitchFamily="34" charset="0"/>
            </a:endParaRPr>
          </a:p>
        </p:txBody>
      </p:sp>
      <p:sp>
        <p:nvSpPr>
          <p:cNvPr id="8" name="TextBox 7">
            <a:extLst>
              <a:ext uri="{FF2B5EF4-FFF2-40B4-BE49-F238E27FC236}">
                <a16:creationId xmlns:a16="http://schemas.microsoft.com/office/drawing/2014/main" id="{C8B89450-A06D-4798-BDF4-D78BBD5E9D60}"/>
              </a:ext>
            </a:extLst>
          </p:cNvPr>
          <p:cNvSpPr txBox="1"/>
          <p:nvPr/>
        </p:nvSpPr>
        <p:spPr>
          <a:xfrm>
            <a:off x="273214" y="1355835"/>
            <a:ext cx="4093784" cy="2215991"/>
          </a:xfrm>
          <a:prstGeom prst="rect">
            <a:avLst/>
          </a:prstGeom>
          <a:noFill/>
        </p:spPr>
        <p:txBody>
          <a:bodyPr wrap="square">
            <a:spAutoFit/>
          </a:bodyPr>
          <a:lstStyle/>
          <a:p>
            <a:pPr>
              <a:spcAft>
                <a:spcPts val="900"/>
              </a:spcAft>
            </a:pPr>
            <a:r>
              <a:rPr lang="en-US" dirty="0"/>
              <a:t>Graphics-related performance issues fall into four categories:</a:t>
            </a:r>
          </a:p>
          <a:p>
            <a:pPr marL="257175" indent="-257175">
              <a:spcAft>
                <a:spcPts val="900"/>
              </a:spcAft>
              <a:buFont typeface="Arial" panose="020B0604020202020204" pitchFamily="34" charset="0"/>
              <a:buChar char="•"/>
            </a:pPr>
            <a:r>
              <a:rPr lang="en-US" dirty="0"/>
              <a:t>Low frame rate</a:t>
            </a:r>
          </a:p>
          <a:p>
            <a:pPr marL="257175" indent="-257175">
              <a:spcAft>
                <a:spcPts val="900"/>
              </a:spcAft>
              <a:buFont typeface="Arial" panose="020B0604020202020204" pitchFamily="34" charset="0"/>
              <a:buChar char="•"/>
            </a:pPr>
            <a:r>
              <a:rPr lang="en-US" dirty="0"/>
              <a:t>Random stalls</a:t>
            </a:r>
          </a:p>
          <a:p>
            <a:pPr marL="257175" indent="-257175">
              <a:spcAft>
                <a:spcPts val="900"/>
              </a:spcAft>
              <a:buFont typeface="Arial" panose="020B0604020202020204" pitchFamily="34" charset="0"/>
              <a:buChar char="•"/>
            </a:pPr>
            <a:r>
              <a:rPr lang="en-US" dirty="0"/>
              <a:t>High input latency</a:t>
            </a:r>
          </a:p>
          <a:p>
            <a:pPr marL="257175" indent="-257175">
              <a:spcAft>
                <a:spcPts val="900"/>
              </a:spcAft>
              <a:buFont typeface="Arial" panose="020B0604020202020204" pitchFamily="34" charset="0"/>
              <a:buChar char="•"/>
            </a:pPr>
            <a:r>
              <a:rPr lang="en-US" dirty="0"/>
              <a:t>Poor frame quality</a:t>
            </a:r>
          </a:p>
        </p:txBody>
      </p:sp>
      <p:sp>
        <p:nvSpPr>
          <p:cNvPr id="11" name="TextBox 10">
            <a:extLst>
              <a:ext uri="{FF2B5EF4-FFF2-40B4-BE49-F238E27FC236}">
                <a16:creationId xmlns:a16="http://schemas.microsoft.com/office/drawing/2014/main" id="{D58F0C1A-CAE7-4A35-9272-8530403C8DDA}"/>
              </a:ext>
            </a:extLst>
          </p:cNvPr>
          <p:cNvSpPr txBox="1"/>
          <p:nvPr/>
        </p:nvSpPr>
        <p:spPr>
          <a:xfrm>
            <a:off x="4684457" y="1355835"/>
            <a:ext cx="4917849" cy="2654573"/>
          </a:xfrm>
          <a:prstGeom prst="rect">
            <a:avLst/>
          </a:prstGeom>
          <a:noFill/>
        </p:spPr>
        <p:txBody>
          <a:bodyPr wrap="square">
            <a:spAutoFit/>
          </a:bodyPr>
          <a:lstStyle/>
          <a:p>
            <a:pPr>
              <a:spcAft>
                <a:spcPts val="900"/>
              </a:spcAft>
            </a:pPr>
            <a:r>
              <a:rPr lang="en-US" dirty="0">
                <a:latin typeface="Segoe UI" panose="020B0502040204020203" pitchFamily="34" charset="0"/>
              </a:rPr>
              <a:t>There are three types of </a:t>
            </a:r>
            <a:r>
              <a:rPr lang="en-US" i="1" dirty="0">
                <a:latin typeface="Segoe UI" panose="020B0502040204020203" pitchFamily="34" charset="0"/>
              </a:rPr>
              <a:t>Frames Skipped/Second</a:t>
            </a:r>
            <a:r>
              <a:rPr lang="en-US" dirty="0">
                <a:latin typeface="Segoe UI" panose="020B0502040204020203" pitchFamily="34" charset="0"/>
              </a:rPr>
              <a:t> counters: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Server</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Network</a:t>
            </a:r>
            <a:r>
              <a:rPr lang="en-US" dirty="0">
                <a:latin typeface="Segoe UI" panose="020B0502040204020203" pitchFamily="34" charset="0"/>
              </a:rPr>
              <a:t> Resources)</a:t>
            </a:r>
          </a:p>
          <a:p>
            <a:pPr marL="257175" indent="-257175">
              <a:spcAft>
                <a:spcPts val="900"/>
              </a:spcAft>
              <a:buFont typeface="Arial" panose="020B0604020202020204" pitchFamily="34" charset="0"/>
              <a:buChar char="•"/>
            </a:pPr>
            <a:r>
              <a:rPr lang="en-US" dirty="0">
                <a:latin typeface="Segoe UI" panose="020B0502040204020203" pitchFamily="34" charset="0"/>
              </a:rPr>
              <a:t>Frames Skipped/Second (Insufficient </a:t>
            </a:r>
            <a:r>
              <a:rPr lang="en-US" b="1" dirty="0">
                <a:latin typeface="Segoe UI" panose="020B0502040204020203" pitchFamily="34" charset="0"/>
              </a:rPr>
              <a:t>Client</a:t>
            </a:r>
            <a:r>
              <a:rPr lang="en-US" dirty="0">
                <a:latin typeface="Segoe UI" panose="020B0502040204020203" pitchFamily="34" charset="0"/>
              </a:rPr>
              <a:t> Resources)</a:t>
            </a:r>
          </a:p>
        </p:txBody>
      </p:sp>
      <p:cxnSp>
        <p:nvCxnSpPr>
          <p:cNvPr id="5" name="Straight Connector 4">
            <a:extLst>
              <a:ext uri="{FF2B5EF4-FFF2-40B4-BE49-F238E27FC236}">
                <a16:creationId xmlns:a16="http://schemas.microsoft.com/office/drawing/2014/main" id="{5DAD15B0-FCA6-4457-8D04-9BF635E1DA19}"/>
              </a:ext>
            </a:extLst>
          </p:cNvPr>
          <p:cNvCxnSpPr/>
          <p:nvPr/>
        </p:nvCxnSpPr>
        <p:spPr>
          <a:xfrm>
            <a:off x="4375846" y="1238865"/>
            <a:ext cx="0" cy="31635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7656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identity and security</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9519182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“Specialty” certification, so we move quickly and assume intermediate-level Azure skills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19025" y="243678"/>
            <a:ext cx="8505951" cy="510147"/>
          </a:xfrm>
        </p:spPr>
        <p:txBody>
          <a:bodyPr/>
          <a:lstStyle/>
          <a:p>
            <a:r>
              <a:rPr lang="en-US" sz="3200" dirty="0">
                <a:latin typeface="+mn-lt"/>
                <a:cs typeface="Segoe UI Light" panose="020B0502040204020203" pitchFamily="34" charset="0"/>
              </a:rPr>
              <a:t>Hybrid Identity with Azure Active Directory</a:t>
            </a:r>
          </a:p>
        </p:txBody>
      </p:sp>
      <p:sp>
        <p:nvSpPr>
          <p:cNvPr id="2" name="Rectangle 1">
            <a:extLst>
              <a:ext uri="{FF2B5EF4-FFF2-40B4-BE49-F238E27FC236}">
                <a16:creationId xmlns:a16="http://schemas.microsoft.com/office/drawing/2014/main" id="{17372995-08D4-424A-A2FC-AF22F474847D}"/>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5" name="Text Placeholder 14">
            <a:extLst>
              <a:ext uri="{FF2B5EF4-FFF2-40B4-BE49-F238E27FC236}">
                <a16:creationId xmlns:a16="http://schemas.microsoft.com/office/drawing/2014/main" id="{3D76E33F-101F-4149-AC10-376393214558}"/>
              </a:ext>
            </a:extLst>
          </p:cNvPr>
          <p:cNvSpPr txBox="1">
            <a:spLocks/>
          </p:cNvSpPr>
          <p:nvPr/>
        </p:nvSpPr>
        <p:spPr>
          <a:xfrm>
            <a:off x="389928" y="1272687"/>
            <a:ext cx="8274298" cy="26641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775">
              <a:lnSpc>
                <a:spcPts val="1765"/>
              </a:lnSpc>
              <a:spcAft>
                <a:spcPts val="882"/>
              </a:spcAft>
              <a:buNone/>
              <a:defRPr/>
            </a:pPr>
            <a:r>
              <a:rPr lang="en-US" sz="1800" dirty="0">
                <a:latin typeface="Segoe UI" panose="020B0502040204020203" pitchFamily="34" charset="0"/>
                <a:cs typeface="Segoe UI" panose="020B0502040204020203" pitchFamily="34" charset="0"/>
              </a:rPr>
              <a:t>You can use the following authentication methods to implement hybrid identity with Azure AD</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Password hash synchronization (PHS)</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Pass-through authentication (PTA)</a:t>
            </a:r>
          </a:p>
          <a:p>
            <a:pPr marL="420181" lvl="1" indent="-252109" defTabSz="685775">
              <a:spcAft>
                <a:spcPts val="882"/>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Federation (AD FS)</a:t>
            </a: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a:p>
            <a:pPr marL="168073" lvl="1" defTabSz="685775">
              <a:spcAft>
                <a:spcPts val="882"/>
              </a:spcAft>
              <a:defRPr/>
            </a:pPr>
            <a:endParaRPr lang="en-US" sz="1471" dirty="0">
              <a:latin typeface="Segoe UI"/>
            </a:endParaRPr>
          </a:p>
        </p:txBody>
      </p:sp>
      <p:pic>
        <p:nvPicPr>
          <p:cNvPr id="3" name="Graphic 5" descr="Azure Active Directory logo">
            <a:extLst>
              <a:ext uri="{FF2B5EF4-FFF2-40B4-BE49-F238E27FC236}">
                <a16:creationId xmlns:a16="http://schemas.microsoft.com/office/drawing/2014/main" id="{090E8921-E826-4BBD-A2DB-1373772DB7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762130" y="3862241"/>
            <a:ext cx="941222" cy="941222"/>
          </a:xfrm>
          <a:prstGeom prst="rect">
            <a:avLst/>
          </a:prstGeom>
        </p:spPr>
      </p:pic>
    </p:spTree>
    <p:extLst>
      <p:ext uri="{BB962C8B-B14F-4D97-AF65-F5344CB8AC3E}">
        <p14:creationId xmlns:p14="http://schemas.microsoft.com/office/powerpoint/2010/main" val="424548273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5B051-9850-4592-AA93-BEC4F44F0350}"/>
              </a:ext>
            </a:extLst>
          </p:cNvPr>
          <p:cNvPicPr>
            <a:picLocks noChangeAspect="1"/>
          </p:cNvPicPr>
          <p:nvPr/>
        </p:nvPicPr>
        <p:blipFill>
          <a:blip r:embed="rId3"/>
          <a:stretch>
            <a:fillRect/>
          </a:stretch>
        </p:blipFill>
        <p:spPr>
          <a:xfrm>
            <a:off x="4778830" y="1347592"/>
            <a:ext cx="4215972" cy="2571386"/>
          </a:xfrm>
          <a:prstGeom prst="rect">
            <a:avLst/>
          </a:prstGeom>
        </p:spPr>
      </p:pic>
      <p:sp>
        <p:nvSpPr>
          <p:cNvPr id="11" name="TextBox 10">
            <a:extLst>
              <a:ext uri="{FF2B5EF4-FFF2-40B4-BE49-F238E27FC236}">
                <a16:creationId xmlns:a16="http://schemas.microsoft.com/office/drawing/2014/main" id="{D0A1E5A6-4FDD-4F71-B7F9-3445C8BB1EBF}"/>
              </a:ext>
            </a:extLst>
          </p:cNvPr>
          <p:cNvSpPr txBox="1"/>
          <p:nvPr/>
        </p:nvSpPr>
        <p:spPr>
          <a:xfrm>
            <a:off x="336874" y="1460133"/>
            <a:ext cx="4191911" cy="2945165"/>
          </a:xfrm>
          <a:prstGeom prst="rect">
            <a:avLst/>
          </a:prstGeom>
          <a:noFill/>
        </p:spPr>
        <p:txBody>
          <a:bodyPr wrap="square">
            <a:spAutoFit/>
          </a:bodyPr>
          <a:lstStyle/>
          <a:p>
            <a:pPr algn="l"/>
            <a:r>
              <a:rPr lang="en-US" sz="1324" dirty="0">
                <a:latin typeface="Segoe UI" panose="020B0502040204020203" pitchFamily="34" charset="0"/>
              </a:rPr>
              <a:t>Integrating on-premises directories with Azure AD provides a common identity for accessing both cloud and on-premises resources. </a:t>
            </a:r>
          </a:p>
          <a:p>
            <a:pPr algn="l"/>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Users can use a single identity to access on-premises applications and cloud services such as Office 365.</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Single tool to provide an easy deployment experience for synchronization and sign-in.</a:t>
            </a:r>
          </a:p>
          <a:p>
            <a:pPr marL="210091" indent="-210091">
              <a:buFont typeface="Arial" panose="020B0604020202020204" pitchFamily="34" charset="0"/>
              <a:buChar char="•"/>
            </a:pPr>
            <a:endParaRPr lang="en-US" sz="1324" dirty="0">
              <a:latin typeface="Segoe UI" panose="020B0502040204020203" pitchFamily="34" charset="0"/>
            </a:endParaRPr>
          </a:p>
          <a:p>
            <a:pPr marL="210091" indent="-210091">
              <a:buFont typeface="Arial" panose="020B0604020202020204" pitchFamily="34" charset="0"/>
              <a:buChar char="•"/>
            </a:pPr>
            <a:r>
              <a:rPr lang="en-US" sz="1324" dirty="0">
                <a:latin typeface="Segoe UI" panose="020B0502040204020203" pitchFamily="34" charset="0"/>
              </a:rPr>
              <a:t>Azure AD Connect replaces older versions of identity integration tools such as DirSync and Azure AD Sync.</a:t>
            </a:r>
          </a:p>
        </p:txBody>
      </p:sp>
      <p:sp>
        <p:nvSpPr>
          <p:cNvPr id="9" name="Title 13">
            <a:extLst>
              <a:ext uri="{FF2B5EF4-FFF2-40B4-BE49-F238E27FC236}">
                <a16:creationId xmlns:a16="http://schemas.microsoft.com/office/drawing/2014/main" id="{6A0C5913-EFC4-4E30-BC06-43810B82DA3D}"/>
              </a:ext>
            </a:extLst>
          </p:cNvPr>
          <p:cNvSpPr>
            <a:spLocks noGrp="1"/>
          </p:cNvSpPr>
          <p:nvPr>
            <p:ph type="title"/>
          </p:nvPr>
        </p:nvSpPr>
        <p:spPr>
          <a:xfrm>
            <a:off x="275809" y="539100"/>
            <a:ext cx="8505951" cy="298159"/>
          </a:xfrm>
        </p:spPr>
        <p:txBody>
          <a:bodyPr/>
          <a:lstStyle/>
          <a:p>
            <a:r>
              <a:rPr lang="en-US" sz="3600" dirty="0">
                <a:latin typeface="+mn-lt"/>
                <a:cs typeface="Segoe UI Light" panose="020B0502040204020203" pitchFamily="34" charset="0"/>
              </a:rPr>
              <a:t>Plan for Azure AD Connect for user identities</a:t>
            </a:r>
          </a:p>
        </p:txBody>
      </p:sp>
    </p:spTree>
    <p:extLst>
      <p:ext uri="{BB962C8B-B14F-4D97-AF65-F5344CB8AC3E}">
        <p14:creationId xmlns:p14="http://schemas.microsoft.com/office/powerpoint/2010/main" val="327504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5" descr="Azure Active Directory logo">
            <a:extLst>
              <a:ext uri="{FF2B5EF4-FFF2-40B4-BE49-F238E27FC236}">
                <a16:creationId xmlns:a16="http://schemas.microsoft.com/office/drawing/2014/main" id="{20A2F06D-7383-4296-B1E4-C97831322D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999065" y="3912379"/>
            <a:ext cx="941222" cy="941222"/>
          </a:xfrm>
          <a:prstGeom prst="rect">
            <a:avLst/>
          </a:prstGeom>
        </p:spPr>
      </p:pic>
      <p:sp>
        <p:nvSpPr>
          <p:cNvPr id="8" name="TextBox 7">
            <a:extLst>
              <a:ext uri="{FF2B5EF4-FFF2-40B4-BE49-F238E27FC236}">
                <a16:creationId xmlns:a16="http://schemas.microsoft.com/office/drawing/2014/main" id="{DE8F1B45-9D59-4E7B-A4A5-5942B6281F84}"/>
              </a:ext>
            </a:extLst>
          </p:cNvPr>
          <p:cNvSpPr txBox="1"/>
          <p:nvPr/>
        </p:nvSpPr>
        <p:spPr>
          <a:xfrm>
            <a:off x="265490" y="873776"/>
            <a:ext cx="7733574" cy="3763081"/>
          </a:xfrm>
          <a:prstGeom prst="rect">
            <a:avLst/>
          </a:prstGeom>
          <a:noFill/>
        </p:spPr>
        <p:txBody>
          <a:bodyPr wrap="square">
            <a:spAutoFit/>
          </a:bodyPr>
          <a:lstStyle/>
          <a:p>
            <a:pPr>
              <a:spcAft>
                <a:spcPts val="441"/>
              </a:spcAft>
            </a:pPr>
            <a:r>
              <a:rPr lang="en-US" sz="1324" dirty="0">
                <a:latin typeface="Segoe UI" panose="020B0502040204020203" pitchFamily="34" charset="0"/>
                <a:hlinkClick r:id="rId3"/>
              </a:rPr>
              <a:t>Password hash synchronization</a:t>
            </a:r>
            <a:r>
              <a:rPr lang="en-US" sz="1324" dirty="0">
                <a:latin typeface="Segoe UI" panose="020B0502040204020203" pitchFamily="34" charset="0"/>
              </a:rPr>
              <a:t>  - A sign-in method that synchronizes a hash of a users on-premises AD password with Azure AD.</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4"/>
              </a:rPr>
              <a:t>Pass-through authentication</a:t>
            </a:r>
            <a:r>
              <a:rPr lang="en-US" sz="1324" dirty="0">
                <a:latin typeface="Segoe UI" panose="020B0502040204020203" pitchFamily="34" charset="0"/>
              </a:rPr>
              <a:t>  - A sign-in method that allows users to use the same password on-premises and in the cloud but doesn't require the additional infrastructure of a federated environment.</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5"/>
              </a:rPr>
              <a:t>Federation integration</a:t>
            </a:r>
            <a:r>
              <a:rPr lang="en-US" sz="1324" dirty="0">
                <a:latin typeface="Segoe UI" panose="020B0502040204020203" pitchFamily="34" charset="0"/>
              </a:rPr>
              <a:t>  - Is used to configure a hybrid environment using an on-premises AD FS infrastructure. It also provides AD FS management capabilities such as certificate renewal and additional AD FS server deployments.</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6"/>
              </a:rPr>
              <a:t>Synchronization</a:t>
            </a:r>
            <a:r>
              <a:rPr lang="en-US" sz="1324" dirty="0">
                <a:latin typeface="Segoe UI" panose="020B0502040204020203" pitchFamily="34" charset="0"/>
              </a:rPr>
              <a:t>  - Responsible for creating users, groups, and other objects. As well as, making sure identity information for your on-premises users and groups is matching the cloud. </a:t>
            </a:r>
          </a:p>
          <a:p>
            <a:pPr>
              <a:spcAft>
                <a:spcPts val="441"/>
              </a:spcAft>
            </a:pPr>
            <a:endParaRPr lang="en-US" sz="1324" dirty="0">
              <a:latin typeface="Segoe UI" panose="020B0502040204020203" pitchFamily="34" charset="0"/>
            </a:endParaRPr>
          </a:p>
          <a:p>
            <a:pPr>
              <a:spcAft>
                <a:spcPts val="441"/>
              </a:spcAft>
            </a:pPr>
            <a:r>
              <a:rPr lang="en-US" sz="1324" dirty="0">
                <a:latin typeface="Segoe UI" panose="020B0502040204020203" pitchFamily="34" charset="0"/>
                <a:hlinkClick r:id="rId7"/>
              </a:rPr>
              <a:t>Health Monitoring</a:t>
            </a:r>
            <a:r>
              <a:rPr lang="en-US" sz="1324" dirty="0">
                <a:latin typeface="Segoe UI" panose="020B0502040204020203" pitchFamily="34" charset="0"/>
              </a:rPr>
              <a:t>  - Azure AD Connect Health can provide robust monitoring and provide a central location in the Azure portal to view this activity.</a:t>
            </a:r>
          </a:p>
        </p:txBody>
      </p:sp>
      <p:sp>
        <p:nvSpPr>
          <p:cNvPr id="5" name="Title 13">
            <a:extLst>
              <a:ext uri="{FF2B5EF4-FFF2-40B4-BE49-F238E27FC236}">
                <a16:creationId xmlns:a16="http://schemas.microsoft.com/office/drawing/2014/main" id="{0F649989-4616-499F-AB53-D853F59C3D76}"/>
              </a:ext>
            </a:extLst>
          </p:cNvPr>
          <p:cNvSpPr txBox="1">
            <a:spLocks/>
          </p:cNvSpPr>
          <p:nvPr/>
        </p:nvSpPr>
        <p:spPr>
          <a:xfrm>
            <a:off x="356696" y="396108"/>
            <a:ext cx="8505951" cy="39754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sz="2800" dirty="0">
                <a:latin typeface="+mn-lt"/>
                <a:cs typeface="Segoe UI Light" panose="020B0502040204020203" pitchFamily="34" charset="0"/>
              </a:rPr>
              <a:t>Plan for Azure AD Connect for user identities (</a:t>
            </a:r>
            <a:r>
              <a:rPr lang="en-US" sz="2800" dirty="0" err="1">
                <a:latin typeface="+mn-lt"/>
                <a:cs typeface="Segoe UI Light" panose="020B0502040204020203" pitchFamily="34" charset="0"/>
              </a:rPr>
              <a:t>Cont</a:t>
            </a:r>
            <a:r>
              <a:rPr lang="en-US" sz="2800" dirty="0">
                <a:latin typeface="+mn-lt"/>
                <a:cs typeface="Segoe UI Light" panose="020B0502040204020203" pitchFamily="34" charset="0"/>
              </a:rPr>
              <a:t>)</a:t>
            </a:r>
          </a:p>
        </p:txBody>
      </p:sp>
    </p:spTree>
    <p:extLst>
      <p:ext uri="{BB962C8B-B14F-4D97-AF65-F5344CB8AC3E}">
        <p14:creationId xmlns:p14="http://schemas.microsoft.com/office/powerpoint/2010/main" val="324881743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162244-BFDE-4343-B262-077A8775537B}"/>
              </a:ext>
            </a:extLst>
          </p:cNvPr>
          <p:cNvSpPr txBox="1"/>
          <p:nvPr/>
        </p:nvSpPr>
        <p:spPr>
          <a:xfrm>
            <a:off x="193159" y="306543"/>
            <a:ext cx="6445545" cy="323165"/>
          </a:xfrm>
          <a:prstGeom prst="rect">
            <a:avLst/>
          </a:prstGeom>
          <a:noFill/>
        </p:spPr>
        <p:txBody>
          <a:bodyPr wrap="square">
            <a:spAutoFit/>
          </a:bodyPr>
          <a:lstStyle/>
          <a:p>
            <a:pPr>
              <a:spcAft>
                <a:spcPts val="900"/>
              </a:spcAft>
            </a:pPr>
            <a:r>
              <a:rPr lang="en-US" sz="1500" dirty="0"/>
              <a:t>Communication between Azure resources is done by one of the following:</a:t>
            </a:r>
            <a:endParaRPr lang="en-US" sz="1350" dirty="0"/>
          </a:p>
        </p:txBody>
      </p:sp>
      <p:pic>
        <p:nvPicPr>
          <p:cNvPr id="4" name="Picture 3" descr="Graphical user interface, diagram, application&#10;&#10;Description automatically generated">
            <a:extLst>
              <a:ext uri="{FF2B5EF4-FFF2-40B4-BE49-F238E27FC236}">
                <a16:creationId xmlns:a16="http://schemas.microsoft.com/office/drawing/2014/main" id="{4DC6E9AC-39DE-43DF-A7ED-8040EC70A145}"/>
              </a:ext>
            </a:extLst>
          </p:cNvPr>
          <p:cNvPicPr>
            <a:picLocks noChangeAspect="1"/>
          </p:cNvPicPr>
          <p:nvPr/>
        </p:nvPicPr>
        <p:blipFill>
          <a:blip r:embed="rId3"/>
          <a:stretch>
            <a:fillRect/>
          </a:stretch>
        </p:blipFill>
        <p:spPr>
          <a:xfrm>
            <a:off x="3535276" y="827446"/>
            <a:ext cx="5341065" cy="3409064"/>
          </a:xfrm>
          <a:prstGeom prst="rect">
            <a:avLst/>
          </a:prstGeom>
        </p:spPr>
      </p:pic>
      <p:graphicFrame>
        <p:nvGraphicFramePr>
          <p:cNvPr id="16" name="TextBox 6">
            <a:extLst>
              <a:ext uri="{FF2B5EF4-FFF2-40B4-BE49-F238E27FC236}">
                <a16:creationId xmlns:a16="http://schemas.microsoft.com/office/drawing/2014/main" id="{15691543-FF41-4C3B-BB1D-6536829F305E}"/>
              </a:ext>
            </a:extLst>
          </p:cNvPr>
          <p:cNvGraphicFramePr/>
          <p:nvPr/>
        </p:nvGraphicFramePr>
        <p:xfrm>
          <a:off x="228725" y="958547"/>
          <a:ext cx="3136480" cy="30008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328679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B4093C9-B9CC-4A61-8DF5-637B49826F5D}"/>
              </a:ext>
            </a:extLst>
          </p:cNvPr>
          <p:cNvSpPr txBox="1"/>
          <p:nvPr/>
        </p:nvSpPr>
        <p:spPr>
          <a:xfrm>
            <a:off x="254501" y="476239"/>
            <a:ext cx="8505951" cy="4067780"/>
          </a:xfrm>
          <a:prstGeom prst="rect">
            <a:avLst/>
          </a:prstGeom>
          <a:noFill/>
        </p:spPr>
        <p:txBody>
          <a:bodyPr wrap="square">
            <a:spAutoFit/>
          </a:bodyPr>
          <a:lstStyle/>
          <a:p>
            <a:pPr>
              <a:spcAft>
                <a:spcPts val="450"/>
              </a:spcAft>
            </a:pPr>
            <a:r>
              <a:rPr lang="en-US" sz="1500" b="1" dirty="0">
                <a:latin typeface="+mj-lt"/>
              </a:rPr>
              <a:t>Point-to-site virtual private network (VPN)</a:t>
            </a:r>
            <a:r>
              <a:rPr lang="en-US" sz="1500" dirty="0">
                <a:latin typeface="+mj-lt"/>
              </a:rPr>
              <a:t>:</a:t>
            </a:r>
            <a:endParaRPr lang="en-US" sz="1500" dirty="0">
              <a:latin typeface="Segoe UI" panose="020B0502040204020203" pitchFamily="34" charset="0"/>
            </a:endParaRPr>
          </a:p>
          <a:p>
            <a:pPr marL="557213" lvl="1" indent="-214313">
              <a:spcAft>
                <a:spcPts val="450"/>
              </a:spcAft>
              <a:buFont typeface="Arial" panose="020B0604020202020204" pitchFamily="34" charset="0"/>
              <a:buChar char="•"/>
            </a:pPr>
            <a:r>
              <a:rPr lang="en-US" sz="1500" dirty="0">
                <a:latin typeface="Segoe UI" panose="020B0502040204020203" pitchFamily="34" charset="0"/>
              </a:rPr>
              <a:t>Each computer that wants to establish connectivity with a virtual network must configure its connection.</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 computer and a virtual network is sent through an encrypted tunnel over the internet.</a:t>
            </a:r>
          </a:p>
          <a:p>
            <a:pPr>
              <a:spcAft>
                <a:spcPts val="450"/>
              </a:spcAft>
            </a:pPr>
            <a:r>
              <a:rPr lang="en-US" sz="1500" b="1" dirty="0">
                <a:latin typeface="+mj-lt"/>
              </a:rPr>
              <a:t>Site-to-site VPN: </a:t>
            </a:r>
            <a:r>
              <a:rPr lang="en-US" sz="1500" dirty="0">
                <a:latin typeface="Segoe UI" panose="020B0502040204020203" pitchFamily="34" charset="0"/>
              </a:rPr>
              <a:t>Established between on-premises VPN device and an Azure VPN Gateway that is deployed in a virtual network.</a:t>
            </a:r>
          </a:p>
          <a:p>
            <a:pPr marL="557213" lvl="1" indent="-214313">
              <a:spcAft>
                <a:spcPts val="450"/>
              </a:spcAft>
              <a:buFont typeface="Arial" panose="020B0604020202020204" pitchFamily="34" charset="0"/>
              <a:buChar char="•"/>
            </a:pPr>
            <a:r>
              <a:rPr lang="en-US" sz="1500" dirty="0">
                <a:latin typeface="Segoe UI" panose="020B0502040204020203" pitchFamily="34" charset="0"/>
              </a:rPr>
              <a:t>Enables any on-premises resource that you authorize to access a virtual network.</a:t>
            </a:r>
          </a:p>
          <a:p>
            <a:pPr marL="557213" lvl="1" indent="-214313">
              <a:spcAft>
                <a:spcPts val="1350"/>
              </a:spcAft>
              <a:buFont typeface="Arial" panose="020B0604020202020204" pitchFamily="34" charset="0"/>
              <a:buChar char="•"/>
            </a:pPr>
            <a:r>
              <a:rPr lang="en-US" sz="1500" dirty="0">
                <a:latin typeface="Segoe UI" panose="020B0502040204020203" pitchFamily="34" charset="0"/>
              </a:rPr>
              <a:t>The communication between an on-premises VPN device and an Azure VPN gateway is sent through an encrypted tunnel over the internet.</a:t>
            </a:r>
          </a:p>
          <a:p>
            <a:pPr>
              <a:spcAft>
                <a:spcPts val="450"/>
              </a:spcAft>
            </a:pPr>
            <a:r>
              <a:rPr lang="en-US" sz="1500" b="1" dirty="0">
                <a:latin typeface="+mj-lt"/>
              </a:rPr>
              <a:t>Azure ExpressRoute:</a:t>
            </a:r>
            <a:r>
              <a:rPr lang="en-US" sz="1500" dirty="0">
                <a:latin typeface="Segoe UI" panose="020B0502040204020203" pitchFamily="34" charset="0"/>
              </a:rPr>
              <a:t> Established between your network and Azure, through an ExpressRoute partner.</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This connection is private. </a:t>
            </a:r>
          </a:p>
          <a:p>
            <a:pPr marL="557213" lvl="1" indent="-214313">
              <a:spcAft>
                <a:spcPts val="450"/>
              </a:spcAft>
              <a:buFont typeface="Arial" panose="020B0604020202020204" pitchFamily="34" charset="0"/>
              <a:buChar char="•"/>
            </a:pPr>
            <a:r>
              <a:rPr lang="en-US" sz="1500" dirty="0">
                <a:latin typeface="Segoe UI" panose="020B0502040204020203" pitchFamily="34" charset="0"/>
              </a:rPr>
              <a:t>Traffic does not go over the internet.</a:t>
            </a:r>
          </a:p>
        </p:txBody>
      </p:sp>
      <p:pic>
        <p:nvPicPr>
          <p:cNvPr id="3" name="Picture 2">
            <a:extLst>
              <a:ext uri="{FF2B5EF4-FFF2-40B4-BE49-F238E27FC236}">
                <a16:creationId xmlns:a16="http://schemas.microsoft.com/office/drawing/2014/main" id="{FA97A083-0E5B-44D7-926F-388FB63BF5B1}"/>
              </a:ext>
            </a:extLst>
          </p:cNvPr>
          <p:cNvPicPr>
            <a:picLocks noChangeAspect="1"/>
          </p:cNvPicPr>
          <p:nvPr/>
        </p:nvPicPr>
        <p:blipFill>
          <a:blip r:embed="rId3"/>
          <a:stretch>
            <a:fillRect/>
          </a:stretch>
        </p:blipFill>
        <p:spPr>
          <a:xfrm>
            <a:off x="7988686" y="3919426"/>
            <a:ext cx="1038805" cy="1100429"/>
          </a:xfrm>
          <a:prstGeom prst="rect">
            <a:avLst/>
          </a:prstGeom>
        </p:spPr>
      </p:pic>
    </p:spTree>
    <p:extLst>
      <p:ext uri="{BB962C8B-B14F-4D97-AF65-F5344CB8AC3E}">
        <p14:creationId xmlns:p14="http://schemas.microsoft.com/office/powerpoint/2010/main" val="338449473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26B232-7FA4-49BC-89DA-CE82F8F281CF}"/>
              </a:ext>
            </a:extLst>
          </p:cNvPr>
          <p:cNvPicPr>
            <a:picLocks noChangeAspect="1"/>
          </p:cNvPicPr>
          <p:nvPr/>
        </p:nvPicPr>
        <p:blipFill>
          <a:blip r:embed="rId3"/>
          <a:stretch>
            <a:fillRect/>
          </a:stretch>
        </p:blipFill>
        <p:spPr>
          <a:xfrm>
            <a:off x="1090884" y="1743737"/>
            <a:ext cx="6546488" cy="2912139"/>
          </a:xfrm>
          <a:prstGeom prst="rect">
            <a:avLst/>
          </a:prstGeom>
        </p:spPr>
      </p:pic>
      <p:graphicFrame>
        <p:nvGraphicFramePr>
          <p:cNvPr id="17" name="Text Placeholder 14">
            <a:extLst>
              <a:ext uri="{FF2B5EF4-FFF2-40B4-BE49-F238E27FC236}">
                <a16:creationId xmlns:a16="http://schemas.microsoft.com/office/drawing/2014/main" id="{0A64122D-1805-4CB5-91E0-6024B5AE174D}"/>
              </a:ext>
            </a:extLst>
          </p:cNvPr>
          <p:cNvGraphicFramePr/>
          <p:nvPr/>
        </p:nvGraphicFramePr>
        <p:xfrm>
          <a:off x="268799" y="447326"/>
          <a:ext cx="8365165" cy="12677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602893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9F4B1-54F9-25D7-0BD7-58E66E205090}"/>
              </a:ext>
            </a:extLst>
          </p:cNvPr>
          <p:cNvSpPr>
            <a:spLocks noGrp="1"/>
          </p:cNvSpPr>
          <p:nvPr>
            <p:ph type="title"/>
          </p:nvPr>
        </p:nvSpPr>
        <p:spPr/>
        <p:txBody>
          <a:bodyPr/>
          <a:lstStyle/>
          <a:p>
            <a:r>
              <a:rPr lang="en-US" dirty="0"/>
              <a:t>AVD user environments</a:t>
            </a:r>
          </a:p>
        </p:txBody>
      </p:sp>
      <p:sp>
        <p:nvSpPr>
          <p:cNvPr id="5" name="Picture Placeholder 4">
            <a:extLst>
              <a:ext uri="{FF2B5EF4-FFF2-40B4-BE49-F238E27FC236}">
                <a16:creationId xmlns:a16="http://schemas.microsoft.com/office/drawing/2014/main" id="{01552A04-7BFD-633F-21A0-201304A59658}"/>
              </a:ext>
            </a:extLst>
          </p:cNvPr>
          <p:cNvSpPr>
            <a:spLocks noGrp="1"/>
          </p:cNvSpPr>
          <p:nvPr>
            <p:ph type="pic" sz="quarter" idx="10"/>
          </p:nvPr>
        </p:nvSpPr>
        <p:spPr/>
      </p:sp>
    </p:spTree>
    <p:extLst>
      <p:ext uri="{BB962C8B-B14F-4D97-AF65-F5344CB8AC3E}">
        <p14:creationId xmlns:p14="http://schemas.microsoft.com/office/powerpoint/2010/main" val="153512734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FSLogix profile containers</a:t>
            </a:r>
          </a:p>
        </p:txBody>
      </p:sp>
      <p:sp>
        <p:nvSpPr>
          <p:cNvPr id="9" name="TextBox 8">
            <a:extLst>
              <a:ext uri="{FF2B5EF4-FFF2-40B4-BE49-F238E27FC236}">
                <a16:creationId xmlns:a16="http://schemas.microsoft.com/office/drawing/2014/main" id="{8478BFEB-8120-4631-B25A-6302CA88E67A}"/>
              </a:ext>
            </a:extLst>
          </p:cNvPr>
          <p:cNvSpPr txBox="1"/>
          <p:nvPr/>
        </p:nvSpPr>
        <p:spPr>
          <a:xfrm>
            <a:off x="313982" y="1418535"/>
            <a:ext cx="3597684" cy="2811026"/>
          </a:xfrm>
          <a:prstGeom prst="rect">
            <a:avLst/>
          </a:prstGeom>
          <a:noFill/>
        </p:spPr>
        <p:txBody>
          <a:bodyPr wrap="square">
            <a:spAutoFit/>
          </a:bodyPr>
          <a:lstStyle/>
          <a:p>
            <a:pPr marL="214313" indent="-214313">
              <a:spcAft>
                <a:spcPts val="675"/>
              </a:spcAft>
              <a:buFont typeface="Arial" panose="020B0604020202020204" pitchFamily="34" charset="0"/>
              <a:buChar char="•"/>
            </a:pPr>
            <a:r>
              <a:rPr lang="en-US" sz="1500" dirty="0">
                <a:latin typeface="Segoe UI" panose="020B0502040204020203" pitchFamily="34" charset="0"/>
              </a:rPr>
              <a:t>Stores a complete user profile in a single container.</a:t>
            </a:r>
          </a:p>
          <a:p>
            <a:pPr marL="214313" indent="-214313">
              <a:spcAft>
                <a:spcPts val="675"/>
              </a:spcAft>
              <a:buFont typeface="Arial" panose="020B0604020202020204" pitchFamily="34" charset="0"/>
              <a:buChar char="•"/>
            </a:pPr>
            <a:r>
              <a:rPr lang="en-US" sz="1500" dirty="0">
                <a:latin typeface="Segoe UI" panose="020B0502040204020203" pitchFamily="34" charset="0"/>
              </a:rPr>
              <a:t>At sign in, this container is dynamically attached to the computing environment using natively supported Virtual Hard Disk (VHD) and Hyper-V Virtual Hard disk (VHDX). </a:t>
            </a:r>
          </a:p>
          <a:p>
            <a:pPr marL="214313" indent="-214313">
              <a:spcAft>
                <a:spcPts val="675"/>
              </a:spcAft>
              <a:buFont typeface="Arial" panose="020B0604020202020204" pitchFamily="34" charset="0"/>
              <a:buChar char="•"/>
            </a:pPr>
            <a:r>
              <a:rPr lang="en-US" sz="1500" dirty="0">
                <a:latin typeface="Segoe UI" panose="020B0502040204020203" pitchFamily="34" charset="0"/>
              </a:rPr>
              <a:t>The user profile is immediately available and appears in the system exactly like a native user profile.</a:t>
            </a:r>
          </a:p>
        </p:txBody>
      </p:sp>
      <p:sp>
        <p:nvSpPr>
          <p:cNvPr id="11" name="TextBox 10">
            <a:extLst>
              <a:ext uri="{FF2B5EF4-FFF2-40B4-BE49-F238E27FC236}">
                <a16:creationId xmlns:a16="http://schemas.microsoft.com/office/drawing/2014/main" id="{2CBA8963-E25C-46EB-A828-6490228BA7D5}"/>
              </a:ext>
            </a:extLst>
          </p:cNvPr>
          <p:cNvSpPr txBox="1"/>
          <p:nvPr/>
        </p:nvSpPr>
        <p:spPr>
          <a:xfrm>
            <a:off x="244270" y="779658"/>
            <a:ext cx="6993501" cy="553998"/>
          </a:xfrm>
          <a:prstGeom prst="rect">
            <a:avLst/>
          </a:prstGeom>
          <a:noFill/>
        </p:spPr>
        <p:txBody>
          <a:bodyPr wrap="square">
            <a:spAutoFit/>
          </a:bodyPr>
          <a:lstStyle/>
          <a:p>
            <a:pPr algn="l"/>
            <a:r>
              <a:rPr lang="en-US" sz="1500" dirty="0">
                <a:latin typeface="Segoe UI" panose="020B0502040204020203" pitchFamily="34" charset="0"/>
              </a:rPr>
              <a:t>FSLogix is designed to roam profiles in remote computing environments, such as Azure Virtual Desktop. </a:t>
            </a:r>
          </a:p>
        </p:txBody>
      </p:sp>
      <p:pic>
        <p:nvPicPr>
          <p:cNvPr id="3" name="Picture 2">
            <a:extLst>
              <a:ext uri="{FF2B5EF4-FFF2-40B4-BE49-F238E27FC236}">
                <a16:creationId xmlns:a16="http://schemas.microsoft.com/office/drawing/2014/main" id="{445874B8-902D-4BE3-922E-31DD0715DF15}"/>
              </a:ext>
            </a:extLst>
          </p:cNvPr>
          <p:cNvPicPr>
            <a:picLocks noChangeAspect="1"/>
          </p:cNvPicPr>
          <p:nvPr/>
        </p:nvPicPr>
        <p:blipFill>
          <a:blip r:embed="rId3"/>
          <a:stretch>
            <a:fillRect/>
          </a:stretch>
        </p:blipFill>
        <p:spPr>
          <a:xfrm>
            <a:off x="4065510" y="1786509"/>
            <a:ext cx="4941488" cy="1814749"/>
          </a:xfrm>
          <a:prstGeom prst="rect">
            <a:avLst/>
          </a:prstGeom>
        </p:spPr>
      </p:pic>
    </p:spTree>
    <p:extLst>
      <p:ext uri="{BB962C8B-B14F-4D97-AF65-F5344CB8AC3E}">
        <p14:creationId xmlns:p14="http://schemas.microsoft.com/office/powerpoint/2010/main" val="10009986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432EBC-4586-4EE1-9CA2-BC3CC13450CE}"/>
              </a:ext>
            </a:extLst>
          </p:cNvPr>
          <p:cNvSpPr/>
          <p:nvPr/>
        </p:nvSpPr>
        <p:spPr bwMode="auto">
          <a:xfrm>
            <a:off x="5562199" y="859055"/>
            <a:ext cx="3101742" cy="394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C04545AB-7104-4AC1-9FE6-017A089A7AA2}"/>
              </a:ext>
            </a:extLst>
          </p:cNvPr>
          <p:cNvSpPr txBox="1"/>
          <p:nvPr/>
        </p:nvSpPr>
        <p:spPr>
          <a:xfrm>
            <a:off x="350119" y="686927"/>
            <a:ext cx="4620127" cy="2631490"/>
          </a:xfrm>
          <a:prstGeom prst="rect">
            <a:avLst/>
          </a:prstGeom>
          <a:noFill/>
        </p:spPr>
        <p:txBody>
          <a:bodyPr wrap="square">
            <a:spAutoFit/>
          </a:bodyPr>
          <a:lstStyle/>
          <a:p>
            <a:pPr>
              <a:spcAft>
                <a:spcPts val="1800"/>
              </a:spcAft>
            </a:pPr>
            <a:r>
              <a:rPr lang="en-US" sz="1500" b="1" dirty="0">
                <a:latin typeface="+mj-lt"/>
              </a:rPr>
              <a:t>Performance</a:t>
            </a:r>
            <a:r>
              <a:rPr lang="en-US" sz="1500" dirty="0">
                <a:latin typeface="+mj-lt"/>
              </a:rPr>
              <a:t>:</a:t>
            </a:r>
            <a:r>
              <a:rPr lang="en-US" sz="1500" dirty="0">
                <a:latin typeface="Segoe UI" panose="020B0502040204020203" pitchFamily="34" charset="0"/>
              </a:rPr>
              <a:t> The FSLogix profile containers are high performance and resolve performance issues that have historically blocked cached exchange mode.</a:t>
            </a:r>
          </a:p>
          <a:p>
            <a:pPr>
              <a:spcAft>
                <a:spcPts val="1800"/>
              </a:spcAft>
            </a:pPr>
            <a:r>
              <a:rPr lang="en-US" sz="1500" b="1" dirty="0">
                <a:latin typeface="+mj-lt"/>
              </a:rPr>
              <a:t>OneDrive: </a:t>
            </a:r>
            <a:r>
              <a:rPr lang="en-US" sz="1500" dirty="0">
                <a:latin typeface="Segoe UI" panose="020B0502040204020203" pitchFamily="34" charset="0"/>
              </a:rPr>
              <a:t>Without FSLogix profile containers, OneDrive for Business is not supported in non-persistent RDSH or VDI environments.</a:t>
            </a:r>
          </a:p>
          <a:p>
            <a:pPr>
              <a:spcAft>
                <a:spcPts val="1800"/>
              </a:spcAft>
            </a:pPr>
            <a:r>
              <a:rPr lang="en-US" sz="1500" b="1" dirty="0">
                <a:latin typeface="+mj-lt"/>
              </a:rPr>
              <a:t>Additional folders: </a:t>
            </a:r>
            <a:r>
              <a:rPr lang="en-US" sz="1500" dirty="0">
                <a:latin typeface="Segoe UI" panose="020B0502040204020203" pitchFamily="34" charset="0"/>
              </a:rPr>
              <a:t>FSLogix provides the ability to extend user profiles to include additional folders.</a:t>
            </a:r>
          </a:p>
        </p:txBody>
      </p:sp>
      <p:sp>
        <p:nvSpPr>
          <p:cNvPr id="6" name="TextBox 5">
            <a:extLst>
              <a:ext uri="{FF2B5EF4-FFF2-40B4-BE49-F238E27FC236}">
                <a16:creationId xmlns:a16="http://schemas.microsoft.com/office/drawing/2014/main" id="{DC6C512A-956A-46DE-83E3-2A669F6936D8}"/>
              </a:ext>
            </a:extLst>
          </p:cNvPr>
          <p:cNvSpPr txBox="1"/>
          <p:nvPr/>
        </p:nvSpPr>
        <p:spPr>
          <a:xfrm>
            <a:off x="5833293" y="927635"/>
            <a:ext cx="2500982" cy="3785652"/>
          </a:xfrm>
          <a:prstGeom prst="rect">
            <a:avLst/>
          </a:prstGeom>
          <a:noFill/>
        </p:spPr>
        <p:txBody>
          <a:bodyPr wrap="square">
            <a:spAutoFit/>
          </a:bodyPr>
          <a:lstStyle/>
          <a:p>
            <a:r>
              <a:rPr lang="en-US" sz="1500" dirty="0" err="1">
                <a:solidFill>
                  <a:schemeClr val="bg1"/>
                </a:solidFill>
                <a:latin typeface="Segoe UI" panose="020B0502040204020203" pitchFamily="34" charset="0"/>
              </a:rPr>
              <a:t>FSLogix</a:t>
            </a:r>
            <a:r>
              <a:rPr lang="en-US" sz="1500" dirty="0">
                <a:solidFill>
                  <a:schemeClr val="bg1"/>
                </a:solidFill>
                <a:latin typeface="Segoe UI" panose="020B0502040204020203" pitchFamily="34" charset="0"/>
              </a:rPr>
              <a:t> profile containers' performance and features take advantage of the cloud using Azure Files authentication with Azure Active Directory Domain Service (AD DS). </a:t>
            </a:r>
          </a:p>
          <a:p>
            <a:endParaRPr lang="en-US" sz="1500" dirty="0">
              <a:solidFill>
                <a:schemeClr val="bg1"/>
              </a:solidFill>
              <a:latin typeface="Segoe UI" panose="020B0502040204020203" pitchFamily="34" charset="0"/>
            </a:endParaRPr>
          </a:p>
          <a:p>
            <a:r>
              <a:rPr lang="en-US" sz="1500" dirty="0">
                <a:solidFill>
                  <a:schemeClr val="bg1"/>
                </a:solidFill>
                <a:latin typeface="Segoe UI" panose="020B0502040204020203" pitchFamily="34" charset="0"/>
              </a:rPr>
              <a:t>By addressing both cost and administrative overhead, Azure Files with Azure AD DS Authentication is the preferred solution for user profiles in the Azure Virtual Desktop service.</a:t>
            </a:r>
          </a:p>
        </p:txBody>
      </p:sp>
    </p:spTree>
    <p:extLst>
      <p:ext uri="{BB962C8B-B14F-4D97-AF65-F5344CB8AC3E}">
        <p14:creationId xmlns:p14="http://schemas.microsoft.com/office/powerpoint/2010/main" val="3350828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FFB59D-3FE4-4D0A-B237-D51B5F87C652}"/>
              </a:ext>
            </a:extLst>
          </p:cNvPr>
          <p:cNvSpPr txBox="1"/>
          <p:nvPr/>
        </p:nvSpPr>
        <p:spPr>
          <a:xfrm>
            <a:off x="465496" y="4408264"/>
            <a:ext cx="4920431" cy="276999"/>
          </a:xfrm>
          <a:prstGeom prst="rect">
            <a:avLst/>
          </a:prstGeom>
          <a:noFill/>
        </p:spPr>
        <p:txBody>
          <a:bodyPr wrap="square">
            <a:spAutoFit/>
          </a:bodyPr>
          <a:lstStyle/>
          <a:p>
            <a:pPr algn="l"/>
            <a:r>
              <a:rPr lang="en-US" sz="1200" dirty="0" err="1">
                <a:latin typeface="Segoe UI" panose="020B0502040204020203" pitchFamily="34" charset="0"/>
              </a:rPr>
              <a:t>FSLogix</a:t>
            </a:r>
            <a:r>
              <a:rPr lang="en-US" sz="1200" dirty="0">
                <a:latin typeface="Segoe UI" panose="020B0502040204020203" pitchFamily="34" charset="0"/>
              </a:rPr>
              <a:t> is available for download </a:t>
            </a:r>
            <a:r>
              <a:rPr lang="en-US" sz="1200" dirty="0">
                <a:latin typeface="Segoe UI" panose="020B0502040204020203" pitchFamily="34" charset="0"/>
                <a:hlinkClick r:id="rId3"/>
              </a:rPr>
              <a:t>here</a:t>
            </a:r>
            <a:endParaRPr lang="en-US" sz="1200" dirty="0"/>
          </a:p>
        </p:txBody>
      </p:sp>
      <p:sp>
        <p:nvSpPr>
          <p:cNvPr id="16" name="TextBox 15">
            <a:extLst>
              <a:ext uri="{FF2B5EF4-FFF2-40B4-BE49-F238E27FC236}">
                <a16:creationId xmlns:a16="http://schemas.microsoft.com/office/drawing/2014/main" id="{8635D51F-D612-44B8-B60A-90233B8063A2}"/>
              </a:ext>
            </a:extLst>
          </p:cNvPr>
          <p:cNvSpPr txBox="1"/>
          <p:nvPr/>
        </p:nvSpPr>
        <p:spPr>
          <a:xfrm>
            <a:off x="380693" y="764497"/>
            <a:ext cx="7963208" cy="913070"/>
          </a:xfrm>
          <a:prstGeom prst="rect">
            <a:avLst/>
          </a:prstGeom>
          <a:noFill/>
        </p:spPr>
        <p:txBody>
          <a:bodyPr wrap="square">
            <a:spAutoFit/>
          </a:bodyPr>
          <a:lstStyle/>
          <a:p>
            <a:pPr>
              <a:spcAft>
                <a:spcPts val="450"/>
              </a:spcAft>
            </a:pPr>
            <a:r>
              <a:rPr lang="en-US" sz="1500" dirty="0">
                <a:latin typeface="Segoe UI" panose="020B0502040204020203" pitchFamily="34" charset="0"/>
              </a:rPr>
              <a:t>Microsoft </a:t>
            </a:r>
            <a:r>
              <a:rPr lang="en-US" sz="1500" dirty="0" err="1">
                <a:latin typeface="Segoe UI" panose="020B0502040204020203" pitchFamily="34" charset="0"/>
              </a:rPr>
              <a:t>FSLogix</a:t>
            </a:r>
            <a:r>
              <a:rPr lang="en-US" sz="1500" dirty="0">
                <a:latin typeface="Segoe UI" panose="020B0502040204020203" pitchFamily="34" charset="0"/>
              </a:rPr>
              <a:t> Apps installs the core drivers and components for all </a:t>
            </a:r>
            <a:r>
              <a:rPr lang="en-US" sz="1500" dirty="0" err="1">
                <a:latin typeface="Segoe UI" panose="020B0502040204020203" pitchFamily="34" charset="0"/>
              </a:rPr>
              <a:t>FSLogix</a:t>
            </a:r>
            <a:r>
              <a:rPr lang="en-US" sz="1500" dirty="0">
                <a:latin typeface="Segoe UI" panose="020B0502040204020203" pitchFamily="34" charset="0"/>
              </a:rPr>
              <a:t> solutions. </a:t>
            </a:r>
          </a:p>
          <a:p>
            <a:pPr marL="214313" indent="-214313">
              <a:spcAft>
                <a:spcPts val="450"/>
              </a:spcAft>
              <a:buFont typeface="Arial" panose="020B0604020202020204" pitchFamily="34" charset="0"/>
              <a:buChar char="•"/>
            </a:pPr>
            <a:r>
              <a:rPr lang="en-US" sz="1500" dirty="0">
                <a:latin typeface="Segoe UI" panose="020B0502040204020203" pitchFamily="34" charset="0"/>
              </a:rPr>
              <a:t>Any environment using </a:t>
            </a:r>
            <a:r>
              <a:rPr lang="en-US" sz="1500" dirty="0" err="1">
                <a:latin typeface="Segoe UI" panose="020B0502040204020203" pitchFamily="34" charset="0"/>
              </a:rPr>
              <a:t>FSLogix</a:t>
            </a:r>
            <a:r>
              <a:rPr lang="en-US" sz="1500" dirty="0">
                <a:latin typeface="Segoe UI" panose="020B0502040204020203" pitchFamily="34" charset="0"/>
              </a:rPr>
              <a:t> must install </a:t>
            </a:r>
            <a:r>
              <a:rPr lang="en-US" sz="1500" dirty="0" err="1">
                <a:latin typeface="Segoe UI" panose="020B0502040204020203" pitchFamily="34" charset="0"/>
              </a:rPr>
              <a:t>FSLogix</a:t>
            </a:r>
            <a:r>
              <a:rPr lang="en-US" sz="1500" dirty="0">
                <a:latin typeface="Segoe UI" panose="020B0502040204020203" pitchFamily="34" charset="0"/>
              </a:rPr>
              <a:t> Apps. </a:t>
            </a:r>
          </a:p>
          <a:p>
            <a:pPr marL="214313" indent="-214313">
              <a:spcAft>
                <a:spcPts val="450"/>
              </a:spcAft>
              <a:buFont typeface="Arial" panose="020B0604020202020204" pitchFamily="34" charset="0"/>
              <a:buChar char="•"/>
            </a:pPr>
            <a:r>
              <a:rPr lang="en-US" sz="1500" dirty="0">
                <a:latin typeface="Segoe UI" panose="020B0502040204020203" pitchFamily="34" charset="0"/>
              </a:rPr>
              <a:t>After installation configure Profile Container before using for profile redirection.</a:t>
            </a:r>
            <a:endParaRPr lang="en-US" sz="1500" dirty="0"/>
          </a:p>
        </p:txBody>
      </p:sp>
      <p:sp>
        <p:nvSpPr>
          <p:cNvPr id="20" name="TextBox 19">
            <a:extLst>
              <a:ext uri="{FF2B5EF4-FFF2-40B4-BE49-F238E27FC236}">
                <a16:creationId xmlns:a16="http://schemas.microsoft.com/office/drawing/2014/main" id="{55A438A6-A786-4BB2-AF29-0A34D3F18F25}"/>
              </a:ext>
            </a:extLst>
          </p:cNvPr>
          <p:cNvSpPr txBox="1"/>
          <p:nvPr/>
        </p:nvSpPr>
        <p:spPr>
          <a:xfrm>
            <a:off x="502367" y="2025611"/>
            <a:ext cx="4394097" cy="1515800"/>
          </a:xfrm>
          <a:prstGeom prst="rect">
            <a:avLst/>
          </a:prstGeom>
          <a:noFill/>
        </p:spPr>
        <p:txBody>
          <a:bodyPr wrap="square">
            <a:spAutoFit/>
          </a:bodyPr>
          <a:lstStyle/>
          <a:p>
            <a:pPr>
              <a:spcAft>
                <a:spcPts val="675"/>
              </a:spcAft>
            </a:pPr>
            <a:r>
              <a:rPr lang="en-US" sz="1500" dirty="0"/>
              <a:t>To install </a:t>
            </a:r>
            <a:r>
              <a:rPr lang="en-US" sz="1500" dirty="0" err="1"/>
              <a:t>FSLogix</a:t>
            </a:r>
            <a:r>
              <a:rPr lang="en-US" sz="1500" dirty="0"/>
              <a:t> Applications:</a:t>
            </a:r>
          </a:p>
          <a:p>
            <a:pPr marL="214313" indent="-214313">
              <a:spcAft>
                <a:spcPts val="675"/>
              </a:spcAft>
              <a:buFont typeface="Arial" panose="020B0604020202020204" pitchFamily="34" charset="0"/>
              <a:buChar char="•"/>
            </a:pPr>
            <a:r>
              <a:rPr lang="en-US" sz="1500" dirty="0"/>
              <a:t>From the </a:t>
            </a:r>
            <a:r>
              <a:rPr lang="en-US" sz="1500" dirty="0" err="1"/>
              <a:t>FSLogix</a:t>
            </a:r>
            <a:r>
              <a:rPr lang="en-US" sz="1500" dirty="0"/>
              <a:t> download file, select 32 bit or 64 bit depending on your environment</a:t>
            </a:r>
          </a:p>
          <a:p>
            <a:pPr marL="214313" indent="-214313">
              <a:spcAft>
                <a:spcPts val="675"/>
              </a:spcAft>
              <a:buFont typeface="Arial" panose="020B0604020202020204" pitchFamily="34" charset="0"/>
              <a:buChar char="•"/>
            </a:pPr>
            <a:r>
              <a:rPr lang="en-US" sz="1500" dirty="0"/>
              <a:t>Run FSLogixAppSetup.exe</a:t>
            </a:r>
          </a:p>
          <a:p>
            <a:pPr marL="214313" indent="-214313">
              <a:spcAft>
                <a:spcPts val="675"/>
              </a:spcAft>
              <a:buFont typeface="Arial" panose="020B0604020202020204" pitchFamily="34" charset="0"/>
              <a:buChar char="•"/>
            </a:pPr>
            <a:r>
              <a:rPr lang="en-US" sz="1500" dirty="0"/>
              <a:t>Click </a:t>
            </a:r>
            <a:r>
              <a:rPr lang="en-US" sz="1500" dirty="0">
                <a:latin typeface="+mj-lt"/>
              </a:rPr>
              <a:t>Options</a:t>
            </a:r>
            <a:r>
              <a:rPr lang="en-US" sz="1500" dirty="0"/>
              <a:t> to specify an installation folder</a:t>
            </a:r>
          </a:p>
        </p:txBody>
      </p:sp>
      <p:pic>
        <p:nvPicPr>
          <p:cNvPr id="3" name="Picture 2">
            <a:extLst>
              <a:ext uri="{FF2B5EF4-FFF2-40B4-BE49-F238E27FC236}">
                <a16:creationId xmlns:a16="http://schemas.microsoft.com/office/drawing/2014/main" id="{B9CF092A-737E-4160-A3FD-E003A8CCF5D3}"/>
              </a:ext>
            </a:extLst>
          </p:cNvPr>
          <p:cNvPicPr>
            <a:picLocks noChangeAspect="1"/>
          </p:cNvPicPr>
          <p:nvPr/>
        </p:nvPicPr>
        <p:blipFill>
          <a:blip r:embed="rId4"/>
          <a:stretch>
            <a:fillRect/>
          </a:stretch>
        </p:blipFill>
        <p:spPr>
          <a:xfrm>
            <a:off x="5315130" y="1802990"/>
            <a:ext cx="3056077" cy="2942085"/>
          </a:xfrm>
          <a:prstGeom prst="rect">
            <a:avLst/>
          </a:prstGeom>
        </p:spPr>
      </p:pic>
    </p:spTree>
    <p:extLst>
      <p:ext uri="{BB962C8B-B14F-4D97-AF65-F5344CB8AC3E}">
        <p14:creationId xmlns:p14="http://schemas.microsoft.com/office/powerpoint/2010/main" val="5406534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35552" y="244309"/>
            <a:ext cx="8479852" cy="302309"/>
          </a:xfrm>
        </p:spPr>
        <p:txBody>
          <a:bodyPr/>
          <a:lstStyle/>
          <a:p>
            <a:r>
              <a:rPr lang="en-US" dirty="0">
                <a:latin typeface="Segoe UI" panose="020B0502040204020203" pitchFamily="34" charset="0"/>
              </a:rPr>
              <a:t>Storage options for FSLogix profile containers</a:t>
            </a:r>
          </a:p>
        </p:txBody>
      </p:sp>
      <p:sp>
        <p:nvSpPr>
          <p:cNvPr id="9" name="TextBox 8">
            <a:extLst>
              <a:ext uri="{FF2B5EF4-FFF2-40B4-BE49-F238E27FC236}">
                <a16:creationId xmlns:a16="http://schemas.microsoft.com/office/drawing/2014/main" id="{A50E68CD-00E4-49D3-949D-9A8209AA3684}"/>
              </a:ext>
            </a:extLst>
          </p:cNvPr>
          <p:cNvSpPr txBox="1"/>
          <p:nvPr/>
        </p:nvSpPr>
        <p:spPr>
          <a:xfrm>
            <a:off x="465496" y="709967"/>
            <a:ext cx="7653491" cy="553998"/>
          </a:xfrm>
          <a:prstGeom prst="rect">
            <a:avLst/>
          </a:prstGeom>
          <a:noFill/>
        </p:spPr>
        <p:txBody>
          <a:bodyPr wrap="square">
            <a:spAutoFit/>
          </a:bodyPr>
          <a:lstStyle/>
          <a:p>
            <a:r>
              <a:rPr lang="en-US" sz="1500" dirty="0"/>
              <a:t>Compare the storage solutions Azure Storage offers for Azure Virtual Desktop FSLogix profile container user profiles.</a:t>
            </a:r>
          </a:p>
        </p:txBody>
      </p:sp>
      <p:graphicFrame>
        <p:nvGraphicFramePr>
          <p:cNvPr id="4" name="Table 3">
            <a:extLst>
              <a:ext uri="{FF2B5EF4-FFF2-40B4-BE49-F238E27FC236}">
                <a16:creationId xmlns:a16="http://schemas.microsoft.com/office/drawing/2014/main" id="{1D3E389A-5219-4433-AE29-900C36DB93A1}"/>
              </a:ext>
            </a:extLst>
          </p:cNvPr>
          <p:cNvGraphicFramePr/>
          <p:nvPr/>
        </p:nvGraphicFramePr>
        <p:xfrm>
          <a:off x="535552" y="1347491"/>
          <a:ext cx="8437347" cy="3429447"/>
        </p:xfrm>
        <a:graphic>
          <a:graphicData uri="http://schemas.openxmlformats.org/drawingml/2006/table">
            <a:tbl>
              <a:tblPr firstRow="1" firstCol="1" bandRow="1">
                <a:tableStyleId>{5C22544A-7EE6-4342-B048-85BDC9FD1C3A}</a:tableStyleId>
              </a:tblPr>
              <a:tblGrid>
                <a:gridCol w="1702516">
                  <a:extLst>
                    <a:ext uri="{9D8B030D-6E8A-4147-A177-3AD203B41FA5}">
                      <a16:colId xmlns:a16="http://schemas.microsoft.com/office/drawing/2014/main" val="3802061129"/>
                    </a:ext>
                  </a:extLst>
                </a:gridCol>
                <a:gridCol w="2516158">
                  <a:extLst>
                    <a:ext uri="{9D8B030D-6E8A-4147-A177-3AD203B41FA5}">
                      <a16:colId xmlns:a16="http://schemas.microsoft.com/office/drawing/2014/main" val="1269743202"/>
                    </a:ext>
                  </a:extLst>
                </a:gridCol>
                <a:gridCol w="2109337">
                  <a:extLst>
                    <a:ext uri="{9D8B030D-6E8A-4147-A177-3AD203B41FA5}">
                      <a16:colId xmlns:a16="http://schemas.microsoft.com/office/drawing/2014/main" val="1421398579"/>
                    </a:ext>
                  </a:extLst>
                </a:gridCol>
                <a:gridCol w="2109337">
                  <a:extLst>
                    <a:ext uri="{9D8B030D-6E8A-4147-A177-3AD203B41FA5}">
                      <a16:colId xmlns:a16="http://schemas.microsoft.com/office/drawing/2014/main" val="239020840"/>
                    </a:ext>
                  </a:extLst>
                </a:gridCol>
              </a:tblGrid>
              <a:tr h="201726">
                <a:tc>
                  <a:txBody>
                    <a:bodyPr/>
                    <a:lstStyle/>
                    <a:p>
                      <a:pPr marL="0" marR="0" algn="l" fontAlgn="ctr">
                        <a:lnSpc>
                          <a:spcPct val="107000"/>
                        </a:lnSpc>
                        <a:spcBef>
                          <a:spcPts val="0"/>
                        </a:spcBef>
                        <a:spcAft>
                          <a:spcPts val="0"/>
                        </a:spcAft>
                      </a:pPr>
                      <a:r>
                        <a:rPr lang="en-US" sz="1200" b="0" u="none" strike="noStrike" dirty="0">
                          <a:effectLst/>
                        </a:rPr>
                        <a:t>Features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Azure NetApp Files</a:t>
                      </a:r>
                      <a:endParaRPr lang="en-US" sz="12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200" b="0" u="none" strike="noStrike" dirty="0">
                          <a:effectLst/>
                        </a:rPr>
                        <a:t>Storage Spaces Direct</a:t>
                      </a:r>
                      <a:endParaRPr lang="en-US" sz="12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36966499"/>
                  </a:ext>
                </a:extLst>
              </a:tr>
              <a:tr h="323979">
                <a:tc>
                  <a:txBody>
                    <a:bodyPr/>
                    <a:lstStyle/>
                    <a:p>
                      <a:pPr marL="0" marR="0" algn="l" fontAlgn="ctr">
                        <a:lnSpc>
                          <a:spcPct val="107000"/>
                        </a:lnSpc>
                        <a:spcBef>
                          <a:spcPts val="0"/>
                        </a:spcBef>
                        <a:spcAft>
                          <a:spcPts val="0"/>
                        </a:spcAft>
                      </a:pPr>
                      <a:r>
                        <a:rPr lang="en-US" sz="1000" b="0" u="none" strike="noStrike" dirty="0">
                          <a:effectLst/>
                        </a:rPr>
                        <a:t>Use case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General purpose</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Ultra performance or migration from NetApp on-premises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Cross-platform</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913774632"/>
                  </a:ext>
                </a:extLst>
              </a:tr>
              <a:tr h="165007">
                <a:tc>
                  <a:txBody>
                    <a:bodyPr/>
                    <a:lstStyle/>
                    <a:p>
                      <a:pPr marL="0" marR="0" algn="l" fontAlgn="ctr">
                        <a:lnSpc>
                          <a:spcPct val="107000"/>
                        </a:lnSpc>
                        <a:spcBef>
                          <a:spcPts val="0"/>
                        </a:spcBef>
                        <a:spcAft>
                          <a:spcPts val="0"/>
                        </a:spcAft>
                      </a:pPr>
                      <a:r>
                        <a:rPr lang="en-US" sz="1000" b="0" u="none" strike="noStrike" dirty="0">
                          <a:effectLst/>
                        </a:rPr>
                        <a:t>Platform service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Yes, Azure-native solution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No, self-managed</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809818106"/>
                  </a:ext>
                </a:extLst>
              </a:tr>
              <a:tr h="165007">
                <a:tc>
                  <a:txBody>
                    <a:bodyPr/>
                    <a:lstStyle/>
                    <a:p>
                      <a:pPr marL="0" marR="0" algn="l" fontAlgn="ctr">
                        <a:lnSpc>
                          <a:spcPct val="107000"/>
                        </a:lnSpc>
                        <a:spcBef>
                          <a:spcPts val="0"/>
                        </a:spcBef>
                        <a:spcAft>
                          <a:spcPts val="0"/>
                        </a:spcAft>
                      </a:pPr>
                      <a:r>
                        <a:rPr lang="en-US" sz="1000" b="0" u="none" strike="noStrike" dirty="0">
                          <a:effectLst/>
                        </a:rPr>
                        <a:t>Regional availability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sng" strike="noStrike" dirty="0">
                          <a:effectLst/>
                          <a:hlinkClick r:id="rId3"/>
                        </a:rPr>
                        <a:t>Select regions</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All regions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36136387"/>
                  </a:ext>
                </a:extLst>
              </a:tr>
              <a:tr h="323979">
                <a:tc>
                  <a:txBody>
                    <a:bodyPr/>
                    <a:lstStyle/>
                    <a:p>
                      <a:pPr marL="0" marR="0" algn="l" fontAlgn="ctr">
                        <a:lnSpc>
                          <a:spcPct val="107000"/>
                        </a:lnSpc>
                        <a:spcBef>
                          <a:spcPts val="0"/>
                        </a:spcBef>
                        <a:spcAft>
                          <a:spcPts val="0"/>
                        </a:spcAft>
                      </a:pPr>
                      <a:r>
                        <a:rPr lang="en-US" sz="1000" b="0" u="none" strike="noStrike" dirty="0">
                          <a:effectLst/>
                        </a:rPr>
                        <a:t>Redundancy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redundant/zone-redundant/geo-redundant/geo-zone-redundant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Locally redundant/zone-redundant/geo-redundant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866816636"/>
                  </a:ext>
                </a:extLst>
              </a:tr>
              <a:tr h="1277813">
                <a:tc>
                  <a:txBody>
                    <a:bodyPr/>
                    <a:lstStyle/>
                    <a:p>
                      <a:pPr marL="0" marR="0" algn="l" fontAlgn="ctr">
                        <a:lnSpc>
                          <a:spcPct val="107000"/>
                        </a:lnSpc>
                        <a:spcBef>
                          <a:spcPts val="0"/>
                        </a:spcBef>
                        <a:spcAft>
                          <a:spcPts val="0"/>
                        </a:spcAft>
                      </a:pPr>
                      <a:r>
                        <a:rPr lang="en-US" sz="1000" b="0" u="none" strike="noStrike" dirty="0">
                          <a:effectLst/>
                        </a:rPr>
                        <a:t>Tiers and performance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Standard (Transaction optimized)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Up to max 100K IOPS per share with 10 GBps per share at about 3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a:t>
                      </a:r>
                      <a:br>
                        <a:rPr lang="en-US" sz="1000" u="none" strike="noStrike" dirty="0">
                          <a:effectLst/>
                        </a:rPr>
                      </a:br>
                      <a:r>
                        <a:rPr lang="en-US" sz="1000" u="none" strike="noStrike" dirty="0">
                          <a:effectLst/>
                        </a:rPr>
                        <a:t>Premium</a:t>
                      </a:r>
                      <a:br>
                        <a:rPr lang="en-US" sz="1000" u="none" strike="noStrike" dirty="0">
                          <a:effectLst/>
                        </a:rPr>
                      </a:br>
                      <a:r>
                        <a:rPr lang="en-US" sz="1000" u="none" strike="noStrike" dirty="0">
                          <a:effectLst/>
                        </a:rPr>
                        <a:t>Ultra</a:t>
                      </a:r>
                      <a:br>
                        <a:rPr lang="en-US" sz="1000" u="none" strike="noStrike" dirty="0">
                          <a:effectLst/>
                        </a:rPr>
                      </a:br>
                      <a:r>
                        <a:rPr lang="en-US" sz="1000" u="none" strike="noStrike" dirty="0">
                          <a:effectLst/>
                        </a:rPr>
                        <a:t>Up to 320k (16K) IOPS with 4.5 GBps per volume at about 1 ms latency</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Standard HDD: up to 500 IOPS per-disk limits</a:t>
                      </a:r>
                      <a:br>
                        <a:rPr lang="en-US" sz="1000" u="none" strike="noStrike" dirty="0">
                          <a:effectLst/>
                        </a:rPr>
                      </a:br>
                      <a:r>
                        <a:rPr lang="en-US" sz="1000" u="none" strike="noStrike" dirty="0">
                          <a:effectLst/>
                        </a:rPr>
                        <a:t>Standard SSD: up to 4k IOPS per-disk limits</a:t>
                      </a:r>
                      <a:br>
                        <a:rPr lang="en-US" sz="1000" u="none" strike="noStrike" dirty="0">
                          <a:effectLst/>
                        </a:rPr>
                      </a:br>
                      <a:r>
                        <a:rPr lang="en-US" sz="1000" u="none" strike="noStrike" dirty="0">
                          <a:effectLst/>
                        </a:rPr>
                        <a:t>Premium SSD: up to 20k IOPS per-disk limits</a:t>
                      </a:r>
                      <a:br>
                        <a:rPr lang="en-US" sz="1000" u="none" strike="noStrike" dirty="0">
                          <a:effectLst/>
                        </a:rPr>
                      </a:br>
                      <a:r>
                        <a:rPr lang="en-US" sz="1000" u="none" strike="noStrike" dirty="0">
                          <a:effectLst/>
                        </a:rPr>
                        <a:t>We recommend Premium disks for Storage Spaces Direct</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766153004"/>
                  </a:ext>
                </a:extLst>
              </a:tr>
              <a:tr h="323979">
                <a:tc>
                  <a:txBody>
                    <a:bodyPr/>
                    <a:lstStyle/>
                    <a:p>
                      <a:pPr marL="0" marR="0" algn="l" fontAlgn="ctr">
                        <a:lnSpc>
                          <a:spcPct val="107000"/>
                        </a:lnSpc>
                        <a:spcBef>
                          <a:spcPts val="0"/>
                        </a:spcBef>
                        <a:spcAft>
                          <a:spcPts val="0"/>
                        </a:spcAft>
                      </a:pPr>
                      <a:r>
                        <a:rPr lang="en-US" sz="1000" b="0" u="none" strike="noStrike" dirty="0">
                          <a:effectLst/>
                        </a:rPr>
                        <a:t>Capacity</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100 TiB per share, Up to 5 PiB per general purpose account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100 TiB per volume, up to 12.5 PiB per subscription</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Maximum 32 TiB per disk</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3180575569"/>
                  </a:ext>
                </a:extLst>
              </a:tr>
              <a:tr h="482951">
                <a:tc>
                  <a:txBody>
                    <a:bodyPr/>
                    <a:lstStyle/>
                    <a:p>
                      <a:pPr marL="0" marR="0" algn="l" fontAlgn="ctr">
                        <a:lnSpc>
                          <a:spcPct val="107000"/>
                        </a:lnSpc>
                        <a:spcBef>
                          <a:spcPts val="0"/>
                        </a:spcBef>
                        <a:spcAft>
                          <a:spcPts val="0"/>
                        </a:spcAft>
                      </a:pPr>
                      <a:r>
                        <a:rPr lang="en-US" sz="1000" b="0" u="none" strike="noStrike" dirty="0">
                          <a:effectLst/>
                        </a:rPr>
                        <a:t>Required infrastructure</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Minimum share size 1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Minimum capacity pool 4 TiB, min volume size 100 GiB</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Two VMs on Azure IaaS (+ Cloud Witness) or at least three VMs without and costs for disks</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1808547170"/>
                  </a:ext>
                </a:extLst>
              </a:tr>
              <a:tr h="165007">
                <a:tc>
                  <a:txBody>
                    <a:bodyPr/>
                    <a:lstStyle/>
                    <a:p>
                      <a:pPr marL="0" marR="0" algn="l" fontAlgn="ctr">
                        <a:lnSpc>
                          <a:spcPct val="107000"/>
                        </a:lnSpc>
                        <a:spcBef>
                          <a:spcPts val="0"/>
                        </a:spcBef>
                        <a:spcAft>
                          <a:spcPts val="0"/>
                        </a:spcAft>
                      </a:pPr>
                      <a:r>
                        <a:rPr lang="en-US" sz="1000" u="none" strike="noStrike" dirty="0">
                          <a:effectLst/>
                        </a:rPr>
                        <a:t>Protocols</a:t>
                      </a:r>
                      <a:endParaRPr lang="en-US" sz="1000" b="0" i="0" u="none" strike="noStrike" dirty="0">
                        <a:effectLst/>
                        <a:latin typeface="Arial" panose="020B0604020202020204" pitchFamily="34" charset="0"/>
                      </a:endParaRPr>
                    </a:p>
                  </a:txBody>
                  <a:tcPr marL="3017" marR="3017" marT="3017" marB="3017" anchor="ctr">
                    <a:solidFill>
                      <a:schemeClr val="tx2">
                        <a:lumMod val="75000"/>
                      </a:schemeClr>
                    </a:solidFill>
                  </a:tcPr>
                </a:tc>
                <a:tc>
                  <a:txBody>
                    <a:bodyPr/>
                    <a:lstStyle/>
                    <a:p>
                      <a:pPr marL="0" marR="0" algn="l" fontAlgn="ctr">
                        <a:lnSpc>
                          <a:spcPct val="107000"/>
                        </a:lnSpc>
                        <a:spcBef>
                          <a:spcPts val="0"/>
                        </a:spcBef>
                        <a:spcAft>
                          <a:spcPts val="0"/>
                        </a:spcAft>
                      </a:pPr>
                      <a:r>
                        <a:rPr lang="en-US" sz="1000" u="none" strike="noStrike" dirty="0">
                          <a:effectLst/>
                        </a:rPr>
                        <a:t>SMB 3.0/2.1, NFSv4.1 (preview), REST</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(preview), SMB 3.x/2.x</a:t>
                      </a:r>
                      <a:endParaRPr lang="en-US" sz="1000" b="0" i="0" u="none" strike="noStrike" dirty="0">
                        <a:effectLst/>
                        <a:latin typeface="Arial" panose="020B0604020202020204" pitchFamily="34" charset="0"/>
                      </a:endParaRPr>
                    </a:p>
                  </a:txBody>
                  <a:tcPr marL="3017" marR="3017" marT="3017" marB="3017" anchor="ctr"/>
                </a:tc>
                <a:tc>
                  <a:txBody>
                    <a:bodyPr/>
                    <a:lstStyle/>
                    <a:p>
                      <a:pPr marL="0" marR="0" algn="l" fontAlgn="ctr">
                        <a:lnSpc>
                          <a:spcPct val="107000"/>
                        </a:lnSpc>
                        <a:spcBef>
                          <a:spcPts val="0"/>
                        </a:spcBef>
                        <a:spcAft>
                          <a:spcPts val="0"/>
                        </a:spcAft>
                      </a:pPr>
                      <a:r>
                        <a:rPr lang="en-US" sz="1000" u="none" strike="noStrike" dirty="0">
                          <a:effectLst/>
                        </a:rPr>
                        <a:t>NFSv3, NFSv4.1, SMB 3.1</a:t>
                      </a:r>
                      <a:endParaRPr lang="en-US" sz="1000" b="0" i="0" u="none" strike="noStrike" dirty="0">
                        <a:effectLst/>
                        <a:latin typeface="Arial" panose="020B0604020202020204" pitchFamily="34" charset="0"/>
                      </a:endParaRPr>
                    </a:p>
                  </a:txBody>
                  <a:tcPr marL="3017" marR="3017" marT="3017" marB="3017" anchor="ctr"/>
                </a:tc>
                <a:extLst>
                  <a:ext uri="{0D108BD9-81ED-4DB2-BD59-A6C34878D82A}">
                    <a16:rowId xmlns:a16="http://schemas.microsoft.com/office/drawing/2014/main" val="2973466140"/>
                  </a:ext>
                </a:extLst>
              </a:tr>
            </a:tbl>
          </a:graphicData>
        </a:graphic>
      </p:graphicFrame>
    </p:spTree>
    <p:extLst>
      <p:ext uri="{BB962C8B-B14F-4D97-AF65-F5344CB8AC3E}">
        <p14:creationId xmlns:p14="http://schemas.microsoft.com/office/powerpoint/2010/main" val="362081614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Profile Container vs Office Container</a:t>
            </a:r>
            <a:endParaRPr lang="en-US" dirty="0">
              <a:latin typeface="Segoe UI" panose="020B0502040204020203" pitchFamily="34" charset="0"/>
            </a:endParaRPr>
          </a:p>
        </p:txBody>
      </p:sp>
      <p:sp>
        <p:nvSpPr>
          <p:cNvPr id="7" name="TextBox 6">
            <a:extLst>
              <a:ext uri="{FF2B5EF4-FFF2-40B4-BE49-F238E27FC236}">
                <a16:creationId xmlns:a16="http://schemas.microsoft.com/office/drawing/2014/main" id="{95F34476-F6A3-4DD7-8DC2-1FC683B039B4}"/>
              </a:ext>
            </a:extLst>
          </p:cNvPr>
          <p:cNvSpPr txBox="1"/>
          <p:nvPr/>
        </p:nvSpPr>
        <p:spPr>
          <a:xfrm>
            <a:off x="320688" y="936041"/>
            <a:ext cx="3892654" cy="3880549"/>
          </a:xfrm>
          <a:prstGeom prst="rect">
            <a:avLst/>
          </a:prstGeom>
          <a:noFill/>
        </p:spPr>
        <p:txBody>
          <a:bodyPr wrap="square">
            <a:spAutoFit/>
          </a:bodyPr>
          <a:lstStyle/>
          <a:p>
            <a:pPr algn="l"/>
            <a:r>
              <a:rPr lang="en-US" sz="1350" b="1" dirty="0">
                <a:latin typeface="+mj-lt"/>
              </a:rPr>
              <a:t>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to redirect the full user profile. </a:t>
            </a:r>
          </a:p>
          <a:p>
            <a:pPr marL="214313" indent="-214313">
              <a:spcAft>
                <a:spcPts val="450"/>
              </a:spcAft>
              <a:buFont typeface="Arial" panose="020B0604020202020204" pitchFamily="34" charset="0"/>
              <a:buChar char="•"/>
            </a:pPr>
            <a:r>
              <a:rPr lang="en-US" sz="1350" dirty="0">
                <a:latin typeface="Segoe UI" panose="020B0502040204020203" pitchFamily="34" charset="0"/>
              </a:rPr>
              <a:t>Profile Container is used in non-persistent, virtual environments, such as Virtual Desktops.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using Profile Container, the entire user profile, except for data that is excluded using the redirections.xml, is included in the profile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For users familiar with managing profiles in non-persistent environments, the function of Profile Container may be compared to Microsoft User Profile Disk, Microsoft Roaming Profiles, or Citrix UPM.</a:t>
            </a:r>
          </a:p>
          <a:p>
            <a:br>
              <a:rPr lang="en-US" sz="1350" dirty="0"/>
            </a:br>
            <a:endParaRPr lang="en-US" sz="1350" dirty="0"/>
          </a:p>
        </p:txBody>
      </p:sp>
      <p:sp>
        <p:nvSpPr>
          <p:cNvPr id="9" name="TextBox 8">
            <a:extLst>
              <a:ext uri="{FF2B5EF4-FFF2-40B4-BE49-F238E27FC236}">
                <a16:creationId xmlns:a16="http://schemas.microsoft.com/office/drawing/2014/main" id="{C9B6BC28-2B95-4A66-9CAD-496FBD17F4F4}"/>
              </a:ext>
            </a:extLst>
          </p:cNvPr>
          <p:cNvSpPr txBox="1"/>
          <p:nvPr/>
        </p:nvSpPr>
        <p:spPr>
          <a:xfrm>
            <a:off x="4707254" y="936041"/>
            <a:ext cx="4116059" cy="3736920"/>
          </a:xfrm>
          <a:prstGeom prst="rect">
            <a:avLst/>
          </a:prstGeom>
          <a:noFill/>
        </p:spPr>
        <p:txBody>
          <a:bodyPr wrap="square">
            <a:spAutoFit/>
          </a:bodyPr>
          <a:lstStyle/>
          <a:p>
            <a:pPr>
              <a:spcAft>
                <a:spcPts val="450"/>
              </a:spcAft>
            </a:pPr>
            <a:r>
              <a:rPr lang="en-US" sz="1350" b="1" dirty="0">
                <a:latin typeface="+mj-lt"/>
              </a:rPr>
              <a:t>Office Container</a:t>
            </a:r>
          </a:p>
          <a:p>
            <a:pPr marL="214313" indent="-214313">
              <a:spcAft>
                <a:spcPts val="450"/>
              </a:spcAft>
              <a:buFont typeface="Arial" panose="020B0604020202020204" pitchFamily="34" charset="0"/>
              <a:buChar char="•"/>
            </a:pPr>
            <a:r>
              <a:rPr lang="en-US" sz="1350" dirty="0">
                <a:latin typeface="Segoe UI" panose="020B0502040204020203" pitchFamily="34" charset="0"/>
              </a:rPr>
              <a:t>Office Container is designed to improve the performance of Microsoft Office in non-persistent environments. </a:t>
            </a:r>
          </a:p>
          <a:p>
            <a:pPr marL="214313" indent="-214313">
              <a:spcAft>
                <a:spcPts val="450"/>
              </a:spcAft>
              <a:buFont typeface="Arial" panose="020B0604020202020204" pitchFamily="34" charset="0"/>
              <a:buChar char="•"/>
            </a:pPr>
            <a:r>
              <a:rPr lang="en-US" sz="1350" dirty="0">
                <a:latin typeface="Segoe UI" panose="020B0502040204020203" pitchFamily="34" charset="0"/>
              </a:rPr>
              <a:t>As opposed to Profile Container, Office Container redirects only the local user files for Microsoft Office. </a:t>
            </a:r>
          </a:p>
          <a:p>
            <a:pPr marL="214313" indent="-214313">
              <a:spcAft>
                <a:spcPts val="450"/>
              </a:spcAft>
              <a:buFont typeface="Arial" panose="020B0604020202020204" pitchFamily="34" charset="0"/>
              <a:buChar char="•"/>
            </a:pPr>
            <a:r>
              <a:rPr lang="en-US" sz="1350" dirty="0">
                <a:latin typeface="Segoe UI" panose="020B0502040204020203" pitchFamily="34" charset="0"/>
              </a:rPr>
              <a:t>When configuring Office Container, each Office component is independently included based on the selected settings to include data for specific office components.</a:t>
            </a:r>
          </a:p>
          <a:p>
            <a:pPr marL="214313" indent="-214313">
              <a:spcAft>
                <a:spcPts val="450"/>
              </a:spcAft>
              <a:buFont typeface="Arial" panose="020B0604020202020204" pitchFamily="34" charset="0"/>
              <a:buChar char="•"/>
            </a:pPr>
            <a:r>
              <a:rPr lang="en-US" sz="1350" dirty="0">
                <a:latin typeface="Segoe UI" panose="020B0502040204020203" pitchFamily="34" charset="0"/>
              </a:rPr>
              <a:t>When Office Container is used with other profile solutions, it's that those solutions are configured to exclude certain data.</a:t>
            </a:r>
          </a:p>
          <a:p>
            <a:br>
              <a:rPr lang="en-US" sz="1350" dirty="0"/>
            </a:br>
            <a:endParaRPr lang="en-US" sz="1350" dirty="0"/>
          </a:p>
        </p:txBody>
      </p:sp>
      <p:cxnSp>
        <p:nvCxnSpPr>
          <p:cNvPr id="5" name="Straight Connector 4">
            <a:extLst>
              <a:ext uri="{FF2B5EF4-FFF2-40B4-BE49-F238E27FC236}">
                <a16:creationId xmlns:a16="http://schemas.microsoft.com/office/drawing/2014/main" id="{BC1CAD73-7A20-49C9-87BC-4400E0D10941}"/>
              </a:ext>
            </a:extLst>
          </p:cNvPr>
          <p:cNvCxnSpPr/>
          <p:nvPr/>
        </p:nvCxnSpPr>
        <p:spPr>
          <a:xfrm>
            <a:off x="4439263" y="936041"/>
            <a:ext cx="0" cy="34368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1048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4278" y="194640"/>
            <a:ext cx="8505951" cy="510147"/>
          </a:xfrm>
        </p:spPr>
        <p:txBody>
          <a:bodyPr/>
          <a:lstStyle/>
          <a:p>
            <a:r>
              <a:rPr lang="fr-FR" i="0" u="none" strike="noStrike" dirty="0">
                <a:effectLst/>
                <a:latin typeface="Segoe UI" panose="020B0502040204020203" pitchFamily="34" charset="0"/>
              </a:rPr>
              <a:t>Configure Office Container</a:t>
            </a:r>
            <a:endParaRPr lang="en-US" dirty="0">
              <a:latin typeface="Segoe UI" panose="020B0502040204020203" pitchFamily="34" charset="0"/>
            </a:endParaRPr>
          </a:p>
        </p:txBody>
      </p:sp>
      <p:pic>
        <p:nvPicPr>
          <p:cNvPr id="3" name="Picture 2">
            <a:extLst>
              <a:ext uri="{FF2B5EF4-FFF2-40B4-BE49-F238E27FC236}">
                <a16:creationId xmlns:a16="http://schemas.microsoft.com/office/drawing/2014/main" id="{56F94AC2-059A-A49F-9AA3-43C8BD05AF6B}"/>
              </a:ext>
            </a:extLst>
          </p:cNvPr>
          <p:cNvPicPr>
            <a:picLocks noChangeAspect="1"/>
          </p:cNvPicPr>
          <p:nvPr/>
        </p:nvPicPr>
        <p:blipFill>
          <a:blip r:embed="rId3"/>
          <a:stretch>
            <a:fillRect/>
          </a:stretch>
        </p:blipFill>
        <p:spPr>
          <a:xfrm>
            <a:off x="525698" y="2373519"/>
            <a:ext cx="7322397" cy="2575341"/>
          </a:xfrm>
          <a:prstGeom prst="rect">
            <a:avLst/>
          </a:prstGeom>
        </p:spPr>
      </p:pic>
      <p:sp>
        <p:nvSpPr>
          <p:cNvPr id="6" name="TextBox 5">
            <a:extLst>
              <a:ext uri="{FF2B5EF4-FFF2-40B4-BE49-F238E27FC236}">
                <a16:creationId xmlns:a16="http://schemas.microsoft.com/office/drawing/2014/main" id="{5F8CF1AB-4D5B-E274-B6BB-30A6ED949B98}"/>
              </a:ext>
            </a:extLst>
          </p:cNvPr>
          <p:cNvSpPr txBox="1"/>
          <p:nvPr/>
        </p:nvSpPr>
        <p:spPr>
          <a:xfrm>
            <a:off x="384004" y="704788"/>
            <a:ext cx="8375992" cy="1477328"/>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Applications and users see the portions of the profile managed by Office Container as if they're located on the local drive.</a:t>
            </a:r>
          </a:p>
          <a:p>
            <a:pPr marL="214313" indent="-214313">
              <a:spcAft>
                <a:spcPts val="900"/>
              </a:spcAft>
              <a:buFont typeface="Arial" panose="020B0604020202020204" pitchFamily="34" charset="0"/>
              <a:buChar char="•"/>
            </a:pPr>
            <a:r>
              <a:rPr lang="en-US" sz="1500" dirty="0"/>
              <a:t>All benefits of Office Container are automatic when using Profile Container. </a:t>
            </a:r>
          </a:p>
          <a:p>
            <a:pPr marL="214313" indent="-214313">
              <a:spcAft>
                <a:spcPts val="900"/>
              </a:spcAft>
              <a:buFont typeface="Arial" panose="020B0604020202020204" pitchFamily="34" charset="0"/>
              <a:buChar char="•"/>
            </a:pPr>
            <a:r>
              <a:rPr lang="en-US" sz="1500" dirty="0"/>
              <a:t>There's no need to implement Office Container if Profile Container is your primary solution for managing profiles. </a:t>
            </a:r>
          </a:p>
        </p:txBody>
      </p:sp>
    </p:spTree>
    <p:extLst>
      <p:ext uri="{BB962C8B-B14F-4D97-AF65-F5344CB8AC3E}">
        <p14:creationId xmlns:p14="http://schemas.microsoft.com/office/powerpoint/2010/main" val="255156570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49534" y="305796"/>
            <a:ext cx="8505951" cy="510147"/>
          </a:xfrm>
        </p:spPr>
        <p:txBody>
          <a:bodyPr/>
          <a:lstStyle/>
          <a:p>
            <a:r>
              <a:rPr lang="en-US" i="0" u="none" strike="noStrike" dirty="0">
                <a:effectLst/>
                <a:latin typeface="Segoe UI" panose="020B0502040204020203" pitchFamily="34" charset="0"/>
              </a:rPr>
              <a:t>Configure Cloud Cache </a:t>
            </a:r>
            <a:br>
              <a:rPr lang="en-US" i="0" u="none" strike="noStrike" dirty="0">
                <a:effectLst/>
                <a:latin typeface="Segoe UI" panose="020B0502040204020203" pitchFamily="34" charset="0"/>
              </a:rPr>
            </a:br>
            <a:endParaRPr lang="en-US" dirty="0">
              <a:latin typeface="Segoe UI" panose="020B0502040204020203" pitchFamily="34" charset="0"/>
            </a:endParaRPr>
          </a:p>
        </p:txBody>
      </p:sp>
      <p:sp>
        <p:nvSpPr>
          <p:cNvPr id="6" name="TextBox 5">
            <a:extLst>
              <a:ext uri="{FF2B5EF4-FFF2-40B4-BE49-F238E27FC236}">
                <a16:creationId xmlns:a16="http://schemas.microsoft.com/office/drawing/2014/main" id="{B64A7D3A-CA21-437B-843C-CAF4ADC5E203}"/>
              </a:ext>
            </a:extLst>
          </p:cNvPr>
          <p:cNvSpPr txBox="1"/>
          <p:nvPr/>
        </p:nvSpPr>
        <p:spPr>
          <a:xfrm>
            <a:off x="288516" y="725409"/>
            <a:ext cx="7303217" cy="323165"/>
          </a:xfrm>
          <a:prstGeom prst="rect">
            <a:avLst/>
          </a:prstGeom>
          <a:noFill/>
        </p:spPr>
        <p:txBody>
          <a:bodyPr wrap="square">
            <a:spAutoFit/>
          </a:bodyPr>
          <a:lstStyle/>
          <a:p>
            <a:r>
              <a:rPr lang="en-US" sz="1500" dirty="0">
                <a:solidFill>
                  <a:schemeClr val="tx2">
                    <a:lumMod val="75000"/>
                  </a:schemeClr>
                </a:solidFill>
                <a:latin typeface="Segoe UI" panose="020B0502040204020203" pitchFamily="34" charset="0"/>
              </a:rPr>
              <a:t>Cloud Cache is an optional add-on to Profile Container and Office Container.</a:t>
            </a:r>
            <a:endParaRPr lang="en-US" sz="1500" dirty="0">
              <a:solidFill>
                <a:schemeClr val="tx2">
                  <a:lumMod val="75000"/>
                </a:schemeClr>
              </a:solidFill>
            </a:endParaRPr>
          </a:p>
        </p:txBody>
      </p:sp>
      <p:sp>
        <p:nvSpPr>
          <p:cNvPr id="10" name="TextBox 9">
            <a:extLst>
              <a:ext uri="{FF2B5EF4-FFF2-40B4-BE49-F238E27FC236}">
                <a16:creationId xmlns:a16="http://schemas.microsoft.com/office/drawing/2014/main" id="{CAA5E1D2-A0D7-4F2C-842E-2E84BF320F3C}"/>
              </a:ext>
            </a:extLst>
          </p:cNvPr>
          <p:cNvSpPr txBox="1"/>
          <p:nvPr/>
        </p:nvSpPr>
        <p:spPr>
          <a:xfrm>
            <a:off x="288515" y="1115215"/>
            <a:ext cx="7170482" cy="507831"/>
          </a:xfrm>
          <a:prstGeom prst="rect">
            <a:avLst/>
          </a:prstGeom>
          <a:noFill/>
        </p:spPr>
        <p:txBody>
          <a:bodyPr wrap="square">
            <a:spAutoFit/>
          </a:bodyPr>
          <a:lstStyle/>
          <a:p>
            <a:pPr algn="l"/>
            <a:r>
              <a:rPr lang="en-US" sz="1350" dirty="0">
                <a:latin typeface="+mj-lt"/>
              </a:rPr>
              <a:t>Configure Cloud Cache for SMB (Profile Container)</a:t>
            </a:r>
          </a:p>
          <a:p>
            <a:pPr algn="l"/>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\Profiles</a:t>
            </a:r>
            <a:r>
              <a:rPr lang="en-US" sz="1350" dirty="0">
                <a:latin typeface="Segoe UI" panose="020B0502040204020203" pitchFamily="34" charset="0"/>
              </a:rPr>
              <a:t>.</a:t>
            </a:r>
          </a:p>
        </p:txBody>
      </p:sp>
      <p:graphicFrame>
        <p:nvGraphicFramePr>
          <p:cNvPr id="3" name="Table 2">
            <a:extLst>
              <a:ext uri="{FF2B5EF4-FFF2-40B4-BE49-F238E27FC236}">
                <a16:creationId xmlns:a16="http://schemas.microsoft.com/office/drawing/2014/main" id="{4F2949FF-D1E2-4378-86BC-2C851D6D483F}"/>
              </a:ext>
            </a:extLst>
          </p:cNvPr>
          <p:cNvGraphicFramePr/>
          <p:nvPr/>
        </p:nvGraphicFramePr>
        <p:xfrm>
          <a:off x="339981" y="1627106"/>
          <a:ext cx="8645473" cy="524354"/>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7" name="TextBox 6">
            <a:extLst>
              <a:ext uri="{FF2B5EF4-FFF2-40B4-BE49-F238E27FC236}">
                <a16:creationId xmlns:a16="http://schemas.microsoft.com/office/drawing/2014/main" id="{928732F6-D318-4C12-BA0A-F79BEC13D1E4}"/>
              </a:ext>
            </a:extLst>
          </p:cNvPr>
          <p:cNvSpPr txBox="1"/>
          <p:nvPr/>
        </p:nvSpPr>
        <p:spPr>
          <a:xfrm>
            <a:off x="288515" y="2440207"/>
            <a:ext cx="4920431" cy="507831"/>
          </a:xfrm>
          <a:prstGeom prst="rect">
            <a:avLst/>
          </a:prstGeom>
          <a:noFill/>
        </p:spPr>
        <p:txBody>
          <a:bodyPr wrap="square">
            <a:spAutoFit/>
          </a:bodyPr>
          <a:lstStyle/>
          <a:p>
            <a:r>
              <a:rPr lang="en-US" sz="1350" dirty="0">
                <a:latin typeface="+mj-lt"/>
              </a:rPr>
              <a:t>Configuring Cloud Cache for Office Container</a:t>
            </a:r>
          </a:p>
          <a:p>
            <a:r>
              <a:rPr lang="en-US" sz="1350" dirty="0">
                <a:latin typeface="Segoe UI" panose="020B0502040204020203" pitchFamily="34" charset="0"/>
              </a:rPr>
              <a:t>All settings are applied to </a:t>
            </a:r>
            <a:r>
              <a:rPr lang="en-US" sz="1350" dirty="0">
                <a:latin typeface="Consolas" panose="020B0609020204030204" pitchFamily="49" charset="0"/>
              </a:rPr>
              <a:t>HKLM\SOFTWARE\</a:t>
            </a:r>
            <a:r>
              <a:rPr lang="en-US" sz="1350" dirty="0" err="1">
                <a:latin typeface="Consolas" panose="020B0609020204030204" pitchFamily="49" charset="0"/>
              </a:rPr>
              <a:t>FSLogix</a:t>
            </a:r>
            <a:r>
              <a:rPr lang="en-US" sz="1350" dirty="0">
                <a:latin typeface="Consolas" panose="020B0609020204030204" pitchFamily="49" charset="0"/>
              </a:rPr>
              <a:t>\ODFC</a:t>
            </a:r>
          </a:p>
        </p:txBody>
      </p:sp>
      <p:graphicFrame>
        <p:nvGraphicFramePr>
          <p:cNvPr id="4" name="Table 3">
            <a:extLst>
              <a:ext uri="{FF2B5EF4-FFF2-40B4-BE49-F238E27FC236}">
                <a16:creationId xmlns:a16="http://schemas.microsoft.com/office/drawing/2014/main" id="{2A330795-F710-436A-B8FC-7C20FDAB7E24}"/>
              </a:ext>
            </a:extLst>
          </p:cNvPr>
          <p:cNvGraphicFramePr/>
          <p:nvPr/>
        </p:nvGraphicFramePr>
        <p:xfrm>
          <a:off x="339981" y="2924955"/>
          <a:ext cx="8645473" cy="524354"/>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305232">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type=</a:t>
                      </a:r>
                      <a:r>
                        <a:rPr lang="en-US" sz="1100" u="none" strike="noStrike" dirty="0" err="1">
                          <a:effectLst/>
                        </a:rPr>
                        <a:t>smb,connectionString</a:t>
                      </a:r>
                      <a:r>
                        <a:rPr lang="en-US" sz="1100" u="none" strike="noStrike" dirty="0">
                          <a:effectLst/>
                        </a:rPr>
                        <a:t>=&lt;\Location1\Folder1&gt;;type=</a:t>
                      </a:r>
                      <a:r>
                        <a:rPr lang="en-US" sz="1100" u="none" strike="noStrike" dirty="0" err="1">
                          <a:effectLst/>
                        </a:rPr>
                        <a:t>smb,connectionString</a:t>
                      </a:r>
                      <a:r>
                        <a:rPr lang="en-US" sz="1100" u="none" strike="noStrike" dirty="0">
                          <a:effectLst/>
                        </a:rPr>
                        <a:t>=&lt;\Location2\folder2&gt;</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
        <p:nvSpPr>
          <p:cNvPr id="11" name="TextBox 10">
            <a:extLst>
              <a:ext uri="{FF2B5EF4-FFF2-40B4-BE49-F238E27FC236}">
                <a16:creationId xmlns:a16="http://schemas.microsoft.com/office/drawing/2014/main" id="{F7DCFFEB-A1D6-4AB3-B68C-2E4B875E9794}"/>
              </a:ext>
            </a:extLst>
          </p:cNvPr>
          <p:cNvSpPr txBox="1"/>
          <p:nvPr/>
        </p:nvSpPr>
        <p:spPr>
          <a:xfrm>
            <a:off x="288515" y="3759352"/>
            <a:ext cx="4920431" cy="300082"/>
          </a:xfrm>
          <a:prstGeom prst="rect">
            <a:avLst/>
          </a:prstGeom>
          <a:noFill/>
        </p:spPr>
        <p:txBody>
          <a:bodyPr wrap="square">
            <a:spAutoFit/>
          </a:bodyPr>
          <a:lstStyle/>
          <a:p>
            <a:r>
              <a:rPr lang="en-US" sz="1350" dirty="0">
                <a:latin typeface="+mj-lt"/>
              </a:rPr>
              <a:t>Configuring Cloud Cache for Profile Container</a:t>
            </a:r>
          </a:p>
        </p:txBody>
      </p:sp>
      <p:graphicFrame>
        <p:nvGraphicFramePr>
          <p:cNvPr id="9" name="Table 8">
            <a:extLst>
              <a:ext uri="{FF2B5EF4-FFF2-40B4-BE49-F238E27FC236}">
                <a16:creationId xmlns:a16="http://schemas.microsoft.com/office/drawing/2014/main" id="{798A188E-CA6D-4BC6-A82B-55978E93520A}"/>
              </a:ext>
            </a:extLst>
          </p:cNvPr>
          <p:cNvGraphicFramePr/>
          <p:nvPr/>
        </p:nvGraphicFramePr>
        <p:xfrm>
          <a:off x="349534" y="4067799"/>
          <a:ext cx="8624021" cy="524354"/>
        </p:xfrm>
        <a:graphic>
          <a:graphicData uri="http://schemas.openxmlformats.org/drawingml/2006/table">
            <a:tbl>
              <a:tblPr firstRow="1" firstCol="1" bandRow="1">
                <a:tableStyleId>{5C22544A-7EE6-4342-B048-85BDC9FD1C3A}</a:tableStyleId>
              </a:tblPr>
              <a:tblGrid>
                <a:gridCol w="1050055">
                  <a:extLst>
                    <a:ext uri="{9D8B030D-6E8A-4147-A177-3AD203B41FA5}">
                      <a16:colId xmlns:a16="http://schemas.microsoft.com/office/drawing/2014/main" val="1956970749"/>
                    </a:ext>
                  </a:extLst>
                </a:gridCol>
                <a:gridCol w="1283780">
                  <a:extLst>
                    <a:ext uri="{9D8B030D-6E8A-4147-A177-3AD203B41FA5}">
                      <a16:colId xmlns:a16="http://schemas.microsoft.com/office/drawing/2014/main" val="1469249819"/>
                    </a:ext>
                  </a:extLst>
                </a:gridCol>
                <a:gridCol w="6290186">
                  <a:extLst>
                    <a:ext uri="{9D8B030D-6E8A-4147-A177-3AD203B41FA5}">
                      <a16:colId xmlns:a16="http://schemas.microsoft.com/office/drawing/2014/main" val="576288394"/>
                    </a:ext>
                  </a:extLst>
                </a:gridCol>
              </a:tblGrid>
              <a:tr h="174785">
                <a:tc>
                  <a:txBody>
                    <a:bodyPr/>
                    <a:lstStyle/>
                    <a:p>
                      <a:pPr marL="0" marR="0" algn="l" fontAlgn="ctr">
                        <a:lnSpc>
                          <a:spcPct val="107000"/>
                        </a:lnSpc>
                        <a:spcBef>
                          <a:spcPts val="0"/>
                        </a:spcBef>
                        <a:spcAft>
                          <a:spcPts val="0"/>
                        </a:spcAft>
                      </a:pPr>
                      <a:r>
                        <a:rPr lang="en-US" sz="1100" b="0" u="none" strike="noStrike" dirty="0">
                          <a:effectLst/>
                        </a:rPr>
                        <a:t>Registry Value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Type</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b="0" u="none" strike="noStrike" dirty="0">
                          <a:effectLst/>
                        </a:rPr>
                        <a:t>Value</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66588634"/>
                  </a:ext>
                </a:extLst>
              </a:tr>
              <a:tr h="174785">
                <a:tc>
                  <a:txBody>
                    <a:bodyPr/>
                    <a:lstStyle/>
                    <a:p>
                      <a:pPr marL="0" marR="0" algn="l" fontAlgn="ctr">
                        <a:lnSpc>
                          <a:spcPct val="107000"/>
                        </a:lnSpc>
                        <a:spcBef>
                          <a:spcPts val="0"/>
                        </a:spcBef>
                        <a:spcAft>
                          <a:spcPts val="0"/>
                        </a:spcAft>
                      </a:pPr>
                      <a:r>
                        <a:rPr lang="en-US" sz="1100" b="0" u="none" strike="noStrike">
                          <a:effectLst/>
                        </a:rPr>
                        <a:t>CCDLocations</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REG_SZ / MULTI_SZ</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000" u="none" strike="noStrike" dirty="0">
                          <a:effectLst/>
                        </a:rPr>
                        <a:t>type=</a:t>
                      </a:r>
                      <a:r>
                        <a:rPr lang="en-US" sz="1000" u="none" strike="noStrike" dirty="0" err="1">
                          <a:effectLst/>
                        </a:rPr>
                        <a:t>azure,connectionString</a:t>
                      </a:r>
                      <a:r>
                        <a:rPr lang="en-US" sz="1000" u="none" strike="noStrike" dirty="0">
                          <a:effectLst/>
                        </a:rPr>
                        <a:t>="</a:t>
                      </a:r>
                      <a:r>
                        <a:rPr lang="en-US" sz="1000" u="none" strike="noStrike" dirty="0" err="1">
                          <a:effectLst/>
                        </a:rPr>
                        <a:t>DefaultEndpointsProtocol</a:t>
                      </a:r>
                      <a:r>
                        <a:rPr lang="en-US" sz="1000" u="none" strike="noStrike" dirty="0">
                          <a:effectLst/>
                        </a:rPr>
                        <a:t>=</a:t>
                      </a:r>
                      <a:r>
                        <a:rPr lang="en-US" sz="1000" u="none" strike="noStrike" dirty="0" err="1">
                          <a:effectLst/>
                        </a:rPr>
                        <a:t>https;AccountName</a:t>
                      </a:r>
                      <a:r>
                        <a:rPr lang="en-US" sz="1000" u="none" strike="noStrike" dirty="0">
                          <a:effectLst/>
                        </a:rPr>
                        <a:t>=;</a:t>
                      </a:r>
                      <a:r>
                        <a:rPr lang="en-US" sz="1000" u="none" strike="noStrike" dirty="0" err="1">
                          <a:effectLst/>
                        </a:rPr>
                        <a:t>AccountKey</a:t>
                      </a:r>
                      <a:r>
                        <a:rPr lang="en-US" sz="1000" u="none" strike="noStrike" dirty="0">
                          <a:effectLst/>
                        </a:rPr>
                        <a:t>=;</a:t>
                      </a:r>
                      <a:r>
                        <a:rPr lang="en-US" sz="1000" u="none" strike="noStrike" dirty="0" err="1">
                          <a:effectLst/>
                        </a:rPr>
                        <a:t>EndpointSuffix</a:t>
                      </a:r>
                      <a:r>
                        <a:rPr lang="en-US" sz="1000" u="none" strike="noStrike" dirty="0">
                          <a:effectLst/>
                        </a:rPr>
                        <a:t>="</a:t>
                      </a:r>
                      <a:endParaRPr lang="en-US" sz="10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4120241408"/>
                  </a:ext>
                </a:extLst>
              </a:tr>
              <a:tr h="174785">
                <a:tc>
                  <a:txBody>
                    <a:bodyPr/>
                    <a:lstStyle/>
                    <a:p>
                      <a:pPr marL="0" marR="0" algn="l" fontAlgn="ctr">
                        <a:lnSpc>
                          <a:spcPct val="107000"/>
                        </a:lnSpc>
                        <a:spcBef>
                          <a:spcPts val="0"/>
                        </a:spcBef>
                        <a:spcAft>
                          <a:spcPts val="0"/>
                        </a:spcAft>
                      </a:pPr>
                      <a:r>
                        <a:rPr lang="en-US" sz="1100" b="0" u="none" strike="noStrike" dirty="0">
                          <a:effectLst/>
                        </a:rPr>
                        <a:t>Enabled</a:t>
                      </a:r>
                      <a:endParaRPr lang="en-US" sz="2100" b="0" i="0" u="none" strike="noStrike" dirty="0">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a:effectLst/>
                        </a:rPr>
                        <a:t>DWORD</a:t>
                      </a:r>
                      <a:endParaRPr lang="en-US" sz="2100" b="0" i="0" u="none" strike="noStrike">
                        <a:effectLst/>
                        <a:latin typeface="Arial" panose="020B0604020202020204" pitchFamily="34" charset="0"/>
                      </a:endParaRPr>
                    </a:p>
                  </a:txBody>
                  <a:tcPr marL="51435" marR="51435" marT="3572" marB="0" anchor="ctr"/>
                </a:tc>
                <a:tc>
                  <a:txBody>
                    <a:bodyPr/>
                    <a:lstStyle/>
                    <a:p>
                      <a:pPr marL="0" marR="0" algn="l" fontAlgn="ctr">
                        <a:lnSpc>
                          <a:spcPct val="107000"/>
                        </a:lnSpc>
                        <a:spcBef>
                          <a:spcPts val="0"/>
                        </a:spcBef>
                        <a:spcAft>
                          <a:spcPts val="0"/>
                        </a:spcAft>
                      </a:pPr>
                      <a:r>
                        <a:rPr lang="en-US" sz="1100" u="none" strike="noStrike" dirty="0">
                          <a:effectLst/>
                        </a:rPr>
                        <a:t>1</a:t>
                      </a:r>
                      <a:endParaRPr lang="en-US" sz="2100" b="0" i="0" u="none" strike="noStrike" dirty="0">
                        <a:effectLst/>
                        <a:latin typeface="Arial" panose="020B0604020202020204" pitchFamily="34" charset="0"/>
                      </a:endParaRPr>
                    </a:p>
                  </a:txBody>
                  <a:tcPr marL="51435" marR="51435" marT="3572" marB="0" anchor="ctr"/>
                </a:tc>
                <a:extLst>
                  <a:ext uri="{0D108BD9-81ED-4DB2-BD59-A6C34878D82A}">
                    <a16:rowId xmlns:a16="http://schemas.microsoft.com/office/drawing/2014/main" val="258047405"/>
                  </a:ext>
                </a:extLst>
              </a:tr>
            </a:tbl>
          </a:graphicData>
        </a:graphic>
      </p:graphicFrame>
    </p:spTree>
    <p:extLst>
      <p:ext uri="{BB962C8B-B14F-4D97-AF65-F5344CB8AC3E}">
        <p14:creationId xmlns:p14="http://schemas.microsoft.com/office/powerpoint/2010/main" val="415573380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1CFA4C-B5F5-4EA1-BC10-95F49409BB67}"/>
              </a:ext>
            </a:extLst>
          </p:cNvPr>
          <p:cNvSpPr txBox="1"/>
          <p:nvPr/>
        </p:nvSpPr>
        <p:spPr>
          <a:xfrm>
            <a:off x="270483" y="1427420"/>
            <a:ext cx="4301518" cy="2516073"/>
          </a:xfrm>
          <a:prstGeom prst="rect">
            <a:avLst/>
          </a:prstGeom>
          <a:noFill/>
        </p:spPr>
        <p:txBody>
          <a:bodyPr wrap="square">
            <a:spAutoFit/>
          </a:bodyPr>
          <a:lstStyle/>
          <a:p>
            <a:pPr marL="214313" indent="-214313">
              <a:spcAft>
                <a:spcPts val="900"/>
              </a:spcAft>
              <a:buFont typeface="Arial" panose="020B0604020202020204" pitchFamily="34" charset="0"/>
              <a:buChar char="•"/>
            </a:pPr>
            <a:r>
              <a:rPr lang="en-US" sz="1500" dirty="0"/>
              <a:t>Profile Container redirects the entire user profile to a remote location. </a:t>
            </a:r>
          </a:p>
          <a:p>
            <a:pPr marL="214313" indent="-214313">
              <a:spcAft>
                <a:spcPts val="900"/>
              </a:spcAft>
              <a:buFont typeface="Arial" panose="020B0604020202020204" pitchFamily="34" charset="0"/>
              <a:buChar char="•"/>
            </a:pPr>
            <a:r>
              <a:rPr lang="en-US" sz="1500" dirty="0"/>
              <a:t>Profile Container configuration defines how and where the profile is redirected.</a:t>
            </a:r>
          </a:p>
          <a:p>
            <a:pPr marL="214313" indent="-214313">
              <a:spcAft>
                <a:spcPts val="900"/>
              </a:spcAft>
              <a:buFont typeface="Arial" panose="020B0604020202020204" pitchFamily="34" charset="0"/>
              <a:buChar char="•"/>
            </a:pPr>
            <a:r>
              <a:rPr lang="en-US" sz="1500" dirty="0"/>
              <a:t>Profile Container is inclusive of the benefits found in Office Container.</a:t>
            </a:r>
          </a:p>
          <a:p>
            <a:pPr marL="214313" indent="-214313">
              <a:spcAft>
                <a:spcPts val="900"/>
              </a:spcAft>
              <a:buFont typeface="Arial" panose="020B0604020202020204" pitchFamily="34" charset="0"/>
              <a:buChar char="•"/>
            </a:pPr>
            <a:r>
              <a:rPr lang="en-US" sz="1500" dirty="0"/>
              <a:t>When using Profile Container, both applications and users see the profile as if it's located on the local drive.</a:t>
            </a:r>
          </a:p>
        </p:txBody>
      </p:sp>
      <p:sp>
        <p:nvSpPr>
          <p:cNvPr id="8" name="TextBox 7">
            <a:extLst>
              <a:ext uri="{FF2B5EF4-FFF2-40B4-BE49-F238E27FC236}">
                <a16:creationId xmlns:a16="http://schemas.microsoft.com/office/drawing/2014/main" id="{124648B4-140F-4BB6-9299-C95CEFCDD8FB}"/>
              </a:ext>
            </a:extLst>
          </p:cNvPr>
          <p:cNvSpPr txBox="1"/>
          <p:nvPr/>
        </p:nvSpPr>
        <p:spPr>
          <a:xfrm>
            <a:off x="417759" y="481298"/>
            <a:ext cx="7067649" cy="646331"/>
          </a:xfrm>
          <a:prstGeom prst="rect">
            <a:avLst/>
          </a:prstGeom>
          <a:noFill/>
        </p:spPr>
        <p:txBody>
          <a:bodyPr wrap="square">
            <a:spAutoFit/>
          </a:bodyPr>
          <a:lstStyle/>
          <a:p>
            <a:r>
              <a:rPr lang="en-US" dirty="0">
                <a:solidFill>
                  <a:schemeClr val="tx2">
                    <a:lumMod val="75000"/>
                  </a:schemeClr>
                </a:solidFill>
              </a:rPr>
              <a:t>Profile Container is a full remote profile solution for non-persistent environments.</a:t>
            </a:r>
          </a:p>
        </p:txBody>
      </p:sp>
      <p:grpSp>
        <p:nvGrpSpPr>
          <p:cNvPr id="4" name="Group 3">
            <a:extLst>
              <a:ext uri="{FF2B5EF4-FFF2-40B4-BE49-F238E27FC236}">
                <a16:creationId xmlns:a16="http://schemas.microsoft.com/office/drawing/2014/main" id="{ED66E826-832B-4007-BE8A-95EF4101F4E9}"/>
              </a:ext>
            </a:extLst>
          </p:cNvPr>
          <p:cNvGrpSpPr/>
          <p:nvPr/>
        </p:nvGrpSpPr>
        <p:grpSpPr>
          <a:xfrm>
            <a:off x="4513521" y="1427421"/>
            <a:ext cx="4499554" cy="2692129"/>
            <a:chOff x="3971258" y="499731"/>
            <a:chExt cx="8046175" cy="4993003"/>
          </a:xfrm>
        </p:grpSpPr>
        <p:sp>
          <p:nvSpPr>
            <p:cNvPr id="9" name="Rectangle 8">
              <a:extLst>
                <a:ext uri="{FF2B5EF4-FFF2-40B4-BE49-F238E27FC236}">
                  <a16:creationId xmlns:a16="http://schemas.microsoft.com/office/drawing/2014/main" id="{B3A6D85A-566E-4329-A461-FC4B0539486E}"/>
                </a:ext>
              </a:extLst>
            </p:cNvPr>
            <p:cNvSpPr/>
            <p:nvPr/>
          </p:nvSpPr>
          <p:spPr bwMode="auto">
            <a:xfrm>
              <a:off x="3971258" y="499731"/>
              <a:ext cx="8046175" cy="4993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B225A308-27D2-41DA-B8D9-791D722CD264}"/>
                </a:ext>
              </a:extLst>
            </p:cNvPr>
            <p:cNvPicPr>
              <a:picLocks noChangeAspect="1"/>
            </p:cNvPicPr>
            <p:nvPr/>
          </p:nvPicPr>
          <p:blipFill>
            <a:blip r:embed="rId3"/>
            <a:stretch>
              <a:fillRect/>
            </a:stretch>
          </p:blipFill>
          <p:spPr>
            <a:xfrm>
              <a:off x="4010682" y="591168"/>
              <a:ext cx="7924800" cy="4810125"/>
            </a:xfrm>
            <a:prstGeom prst="rect">
              <a:avLst/>
            </a:prstGeom>
          </p:spPr>
        </p:pic>
      </p:grpSp>
    </p:spTree>
    <p:extLst>
      <p:ext uri="{BB962C8B-B14F-4D97-AF65-F5344CB8AC3E}">
        <p14:creationId xmlns:p14="http://schemas.microsoft.com/office/powerpoint/2010/main" val="425088621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BA8963-E25C-46EB-A828-6490228BA7D5}"/>
              </a:ext>
            </a:extLst>
          </p:cNvPr>
          <p:cNvSpPr txBox="1"/>
          <p:nvPr/>
        </p:nvSpPr>
        <p:spPr>
          <a:xfrm>
            <a:off x="313983" y="744744"/>
            <a:ext cx="8344179" cy="553998"/>
          </a:xfrm>
          <a:prstGeom prst="rect">
            <a:avLst/>
          </a:prstGeom>
          <a:noFill/>
        </p:spPr>
        <p:txBody>
          <a:bodyPr wrap="square">
            <a:spAutoFit/>
          </a:bodyPr>
          <a:lstStyle/>
          <a:p>
            <a:pPr algn="l"/>
            <a:r>
              <a:rPr lang="en-US" sz="1500" dirty="0">
                <a:solidFill>
                  <a:schemeClr val="tx2">
                    <a:lumMod val="75000"/>
                  </a:schemeClr>
                </a:solidFill>
                <a:latin typeface="Segoe UI" panose="020B0502040204020203" pitchFamily="34" charset="0"/>
              </a:rPr>
              <a:t>Minimize graphic redraws, effects, and background activities that have no major benefit to the virtual desktop environment and reduce running processes to the bare minimum.</a:t>
            </a:r>
          </a:p>
        </p:txBody>
      </p:sp>
      <p:sp>
        <p:nvSpPr>
          <p:cNvPr id="7" name="TextBox 6">
            <a:extLst>
              <a:ext uri="{FF2B5EF4-FFF2-40B4-BE49-F238E27FC236}">
                <a16:creationId xmlns:a16="http://schemas.microsoft.com/office/drawing/2014/main" id="{28A5ED53-23DC-46F0-A81C-049B54AC628D}"/>
              </a:ext>
            </a:extLst>
          </p:cNvPr>
          <p:cNvSpPr txBox="1"/>
          <p:nvPr/>
        </p:nvSpPr>
        <p:spPr>
          <a:xfrm>
            <a:off x="313983" y="1502530"/>
            <a:ext cx="3529688" cy="2349361"/>
          </a:xfrm>
          <a:prstGeom prst="rect">
            <a:avLst/>
          </a:prstGeom>
          <a:noFill/>
        </p:spPr>
        <p:txBody>
          <a:bodyPr wrap="square">
            <a:spAutoFit/>
          </a:bodyPr>
          <a:lstStyle/>
          <a:p>
            <a:pPr>
              <a:spcAft>
                <a:spcPts val="675"/>
              </a:spcAft>
            </a:pPr>
            <a:r>
              <a:rPr lang="en-US" sz="1500" dirty="0"/>
              <a:t>Use a "base" operating system image as the basis for the desktops:</a:t>
            </a:r>
          </a:p>
          <a:p>
            <a:pPr marL="214313" indent="-214313">
              <a:spcAft>
                <a:spcPts val="675"/>
              </a:spcAft>
              <a:buFont typeface="Arial" panose="020B0604020202020204" pitchFamily="34" charset="0"/>
              <a:buChar char="•"/>
            </a:pPr>
            <a:r>
              <a:rPr lang="en-US" sz="1500" dirty="0">
                <a:latin typeface="+mj-lt"/>
              </a:rPr>
              <a:t>Persistent:</a:t>
            </a:r>
            <a:r>
              <a:rPr lang="en-US" sz="1500" dirty="0"/>
              <a:t> preserves changes to the virtual desktop operating system from one session to the next. </a:t>
            </a:r>
          </a:p>
          <a:p>
            <a:pPr marL="214313" indent="-214313">
              <a:spcAft>
                <a:spcPts val="675"/>
              </a:spcAft>
              <a:buFont typeface="Arial" panose="020B0604020202020204" pitchFamily="34" charset="0"/>
              <a:buChar char="•"/>
            </a:pPr>
            <a:r>
              <a:rPr lang="en-US" sz="1500" dirty="0">
                <a:latin typeface="+mj-lt"/>
              </a:rPr>
              <a:t>Non-persistent: </a:t>
            </a:r>
            <a:r>
              <a:rPr lang="en-US" sz="1500" dirty="0"/>
              <a:t>does not preserve changes to the virtual desktop operating system from one session to the next. </a:t>
            </a:r>
          </a:p>
        </p:txBody>
      </p:sp>
      <p:sp>
        <p:nvSpPr>
          <p:cNvPr id="10" name="TextBox 9">
            <a:extLst>
              <a:ext uri="{FF2B5EF4-FFF2-40B4-BE49-F238E27FC236}">
                <a16:creationId xmlns:a16="http://schemas.microsoft.com/office/drawing/2014/main" id="{1020817F-25DC-4770-82BB-8FB5D84691B6}"/>
              </a:ext>
            </a:extLst>
          </p:cNvPr>
          <p:cNvSpPr txBox="1"/>
          <p:nvPr/>
        </p:nvSpPr>
        <p:spPr>
          <a:xfrm>
            <a:off x="4528473" y="1502530"/>
            <a:ext cx="4534454" cy="3080330"/>
          </a:xfrm>
          <a:prstGeom prst="rect">
            <a:avLst/>
          </a:prstGeom>
          <a:noFill/>
        </p:spPr>
        <p:txBody>
          <a:bodyPr wrap="square">
            <a:spAutoFit/>
          </a:bodyPr>
          <a:lstStyle/>
          <a:p>
            <a:pPr>
              <a:spcAft>
                <a:spcPts val="450"/>
              </a:spcAft>
            </a:pPr>
            <a:r>
              <a:rPr lang="en-US" sz="1500" dirty="0">
                <a:latin typeface="+mj-lt"/>
              </a:rPr>
              <a:t>Use a VM to build a VM:</a:t>
            </a:r>
          </a:p>
          <a:p>
            <a:pPr marL="214313" indent="-214313">
              <a:spcAft>
                <a:spcPts val="450"/>
              </a:spcAft>
              <a:buFont typeface="Arial" panose="020B0604020202020204" pitchFamily="34" charset="0"/>
              <a:buChar char="•"/>
            </a:pPr>
            <a:r>
              <a:rPr lang="en-US" sz="1500" dirty="0"/>
              <a:t>State can be saved</a:t>
            </a:r>
          </a:p>
          <a:p>
            <a:pPr marL="214313" indent="-214313">
              <a:spcAft>
                <a:spcPts val="450"/>
              </a:spcAft>
              <a:buFont typeface="Arial" panose="020B0604020202020204" pitchFamily="34" charset="0"/>
              <a:buChar char="•"/>
            </a:pPr>
            <a:r>
              <a:rPr lang="en-US" sz="1500" dirty="0"/>
              <a:t>Checkpoints can be set</a:t>
            </a:r>
          </a:p>
          <a:p>
            <a:pPr marL="214313" indent="-214313">
              <a:spcAft>
                <a:spcPts val="450"/>
              </a:spcAft>
              <a:buFont typeface="Arial" panose="020B0604020202020204" pitchFamily="34" charset="0"/>
              <a:buChar char="•"/>
            </a:pPr>
            <a:r>
              <a:rPr lang="en-US" sz="1500" dirty="0"/>
              <a:t>Backups can be performed</a:t>
            </a:r>
          </a:p>
          <a:p>
            <a:pPr marL="214313" indent="-214313">
              <a:spcAft>
                <a:spcPts val="450"/>
              </a:spcAft>
              <a:buFont typeface="Arial" panose="020B0604020202020204" pitchFamily="34" charset="0"/>
              <a:buChar char="•"/>
            </a:pPr>
            <a:r>
              <a:rPr lang="en-US" sz="1500" dirty="0"/>
              <a:t>A default OS installation is performed to the base VM</a:t>
            </a:r>
          </a:p>
          <a:p>
            <a:pPr marL="214313" indent="-214313">
              <a:spcAft>
                <a:spcPts val="450"/>
              </a:spcAft>
              <a:buFont typeface="Arial" panose="020B0604020202020204" pitchFamily="34" charset="0"/>
              <a:buChar char="•"/>
            </a:pPr>
            <a:r>
              <a:rPr lang="en-US" sz="1500" dirty="0"/>
              <a:t>VM is then optimized by removing unneeded apps</a:t>
            </a:r>
          </a:p>
          <a:p>
            <a:pPr marL="214313" indent="-214313">
              <a:spcAft>
                <a:spcPts val="450"/>
              </a:spcAft>
              <a:buFont typeface="Arial" panose="020B0604020202020204" pitchFamily="34" charset="0"/>
              <a:buChar char="•"/>
            </a:pPr>
            <a:r>
              <a:rPr lang="en-US" sz="1500" dirty="0"/>
              <a:t>Install Windows updates, delete temporary files, applying settings, etc...</a:t>
            </a:r>
          </a:p>
          <a:p>
            <a:pPr>
              <a:spcAft>
                <a:spcPts val="450"/>
              </a:spcAft>
            </a:pPr>
            <a:endParaRPr lang="en-US" sz="1500" dirty="0"/>
          </a:p>
        </p:txBody>
      </p:sp>
      <p:cxnSp>
        <p:nvCxnSpPr>
          <p:cNvPr id="5" name="Straight Connector 4">
            <a:extLst>
              <a:ext uri="{FF2B5EF4-FFF2-40B4-BE49-F238E27FC236}">
                <a16:creationId xmlns:a16="http://schemas.microsoft.com/office/drawing/2014/main" id="{4ACFF7E0-68AC-4093-BBF5-574858A29EFD}"/>
              </a:ext>
            </a:extLst>
          </p:cNvPr>
          <p:cNvCxnSpPr>
            <a:cxnSpLocks/>
          </p:cNvCxnSpPr>
          <p:nvPr/>
        </p:nvCxnSpPr>
        <p:spPr>
          <a:xfrm>
            <a:off x="4146780" y="1672680"/>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88527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0533131-DD52-4EE4-B9C3-1E2AAB2C293C}"/>
              </a:ext>
            </a:extLst>
          </p:cNvPr>
          <p:cNvCxnSpPr>
            <a:cxnSpLocks/>
          </p:cNvCxnSpPr>
          <p:nvPr/>
        </p:nvCxnSpPr>
        <p:spPr>
          <a:xfrm>
            <a:off x="4326205" y="981501"/>
            <a:ext cx="0" cy="252796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DEBAEC-2040-4255-BA90-70CDBBA287CA}"/>
              </a:ext>
            </a:extLst>
          </p:cNvPr>
          <p:cNvSpPr txBox="1"/>
          <p:nvPr/>
        </p:nvSpPr>
        <p:spPr>
          <a:xfrm>
            <a:off x="298718" y="600237"/>
            <a:ext cx="3844117" cy="3054682"/>
          </a:xfrm>
          <a:prstGeom prst="rect">
            <a:avLst/>
          </a:prstGeom>
          <a:noFill/>
        </p:spPr>
        <p:txBody>
          <a:bodyPr wrap="square">
            <a:spAutoFit/>
          </a:bodyPr>
          <a:lstStyle/>
          <a:p>
            <a:pPr>
              <a:spcAft>
                <a:spcPts val="450"/>
              </a:spcAft>
            </a:pPr>
            <a:r>
              <a:rPr lang="en-US" sz="1500" dirty="0">
                <a:latin typeface="+mj-lt"/>
              </a:rPr>
              <a:t>Persistent virtual desktop</a:t>
            </a:r>
            <a:r>
              <a:rPr lang="en-US" sz="1500" dirty="0"/>
              <a:t> is a device that saves operating system state in between reboots.</a:t>
            </a:r>
          </a:p>
          <a:p>
            <a:pPr marL="257175" indent="-257175">
              <a:spcAft>
                <a:spcPts val="450"/>
              </a:spcAft>
              <a:buFont typeface="Arial" panose="020B0604020202020204" pitchFamily="34" charset="0"/>
              <a:buChar char="•"/>
            </a:pPr>
            <a:r>
              <a:rPr lang="en-US" sz="1500" dirty="0">
                <a:latin typeface="+mj-lt"/>
              </a:rPr>
              <a:t>Traditional VMs</a:t>
            </a:r>
            <a:r>
              <a:rPr lang="en-US" sz="1500" dirty="0"/>
              <a:t>, where the VM has its own virtual disk file, starts up normally, and saves changes from one session to the next. </a:t>
            </a:r>
          </a:p>
          <a:p>
            <a:pPr marL="257175" indent="-257175">
              <a:spcAft>
                <a:spcPts val="450"/>
              </a:spcAft>
              <a:buFont typeface="Arial" panose="020B0604020202020204" pitchFamily="34" charset="0"/>
              <a:buChar char="•"/>
            </a:pPr>
            <a:r>
              <a:rPr lang="en-US" sz="1500" dirty="0"/>
              <a:t>I</a:t>
            </a:r>
            <a:r>
              <a:rPr lang="en-US" sz="1500" dirty="0">
                <a:latin typeface="+mj-lt"/>
              </a:rPr>
              <a:t>mage-based persistent VMs</a:t>
            </a:r>
            <a:r>
              <a:rPr lang="en-US" sz="1500" dirty="0"/>
              <a:t>, a base/gold image on one or more host servers.</a:t>
            </a:r>
          </a:p>
          <a:p>
            <a:pPr marL="257175" indent="-257175">
              <a:spcAft>
                <a:spcPts val="450"/>
              </a:spcAft>
              <a:buFont typeface="Arial" panose="020B0604020202020204" pitchFamily="34" charset="0"/>
              <a:buChar char="•"/>
            </a:pPr>
            <a:r>
              <a:rPr lang="en-US" sz="1500" dirty="0">
                <a:latin typeface="+mj-lt"/>
              </a:rPr>
              <a:t>Master/gold image, </a:t>
            </a:r>
            <a:r>
              <a:rPr lang="en-US" sz="1500" dirty="0"/>
              <a:t>where updates are applied.</a:t>
            </a:r>
          </a:p>
        </p:txBody>
      </p:sp>
      <p:sp>
        <p:nvSpPr>
          <p:cNvPr id="15" name="TextBox 14">
            <a:extLst>
              <a:ext uri="{FF2B5EF4-FFF2-40B4-BE49-F238E27FC236}">
                <a16:creationId xmlns:a16="http://schemas.microsoft.com/office/drawing/2014/main" id="{B12EEFC3-2985-4516-8917-AAE43C54755A}"/>
              </a:ext>
            </a:extLst>
          </p:cNvPr>
          <p:cNvSpPr txBox="1"/>
          <p:nvPr/>
        </p:nvSpPr>
        <p:spPr>
          <a:xfrm>
            <a:off x="4621177" y="600237"/>
            <a:ext cx="4090877" cy="2657138"/>
          </a:xfrm>
          <a:prstGeom prst="rect">
            <a:avLst/>
          </a:prstGeom>
          <a:noFill/>
        </p:spPr>
        <p:txBody>
          <a:bodyPr wrap="square">
            <a:spAutoFit/>
          </a:bodyPr>
          <a:lstStyle/>
          <a:p>
            <a:pPr>
              <a:spcAft>
                <a:spcPts val="450"/>
              </a:spcAft>
            </a:pPr>
            <a:r>
              <a:rPr lang="en-US" sz="1500" dirty="0"/>
              <a:t>A </a:t>
            </a:r>
            <a:r>
              <a:rPr lang="en-US" sz="1500" dirty="0">
                <a:latin typeface="+mj-lt"/>
              </a:rPr>
              <a:t>non-persistent virtual desktop</a:t>
            </a:r>
            <a:r>
              <a:rPr lang="en-US" sz="1500" dirty="0"/>
              <a:t> implementation is based on a base or "gold" image.</a:t>
            </a:r>
          </a:p>
          <a:p>
            <a:pPr marL="257175" indent="-257175">
              <a:spcAft>
                <a:spcPts val="450"/>
              </a:spcAft>
              <a:buFont typeface="Arial" panose="020B0604020202020204" pitchFamily="34" charset="0"/>
              <a:buChar char="•"/>
            </a:pPr>
            <a:r>
              <a:rPr lang="en-US" sz="1500" dirty="0"/>
              <a:t>The base image is read-only.</a:t>
            </a:r>
          </a:p>
          <a:p>
            <a:pPr marL="257175" indent="-257175">
              <a:spcAft>
                <a:spcPts val="450"/>
              </a:spcAft>
              <a:buFont typeface="Arial" panose="020B0604020202020204" pitchFamily="34" charset="0"/>
              <a:buChar char="•"/>
            </a:pPr>
            <a:r>
              <a:rPr lang="en-US" sz="1500" dirty="0"/>
              <a:t>When started, a copy of the base image is streamed to the VM.</a:t>
            </a:r>
          </a:p>
          <a:p>
            <a:pPr marL="257175" indent="-257175">
              <a:spcAft>
                <a:spcPts val="450"/>
              </a:spcAft>
              <a:buFont typeface="Arial" panose="020B0604020202020204" pitchFamily="34" charset="0"/>
              <a:buChar char="•"/>
            </a:pPr>
            <a:r>
              <a:rPr lang="en-US" sz="1500" dirty="0"/>
              <a:t>All activity until the next reboot is redirected to a temporary location.</a:t>
            </a:r>
          </a:p>
          <a:p>
            <a:pPr marL="257175" indent="-257175">
              <a:spcAft>
                <a:spcPts val="450"/>
              </a:spcAft>
              <a:buFont typeface="Arial" panose="020B0604020202020204" pitchFamily="34" charset="0"/>
              <a:buChar char="•"/>
            </a:pPr>
            <a:r>
              <a:rPr lang="en-US" sz="1500" dirty="0"/>
              <a:t>Users are provided network locations to store their data.</a:t>
            </a:r>
          </a:p>
        </p:txBody>
      </p:sp>
    </p:spTree>
    <p:extLst>
      <p:ext uri="{BB962C8B-B14F-4D97-AF65-F5344CB8AC3E}">
        <p14:creationId xmlns:p14="http://schemas.microsoft.com/office/powerpoint/2010/main" val="375273666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33599" y="171450"/>
            <a:ext cx="6209092" cy="510147"/>
          </a:xfrm>
        </p:spPr>
        <p:txBody>
          <a:bodyPr/>
          <a:lstStyle/>
          <a:p>
            <a:r>
              <a:rPr lang="en-US" dirty="0">
                <a:latin typeface="Segoe UI" panose="020B0502040204020203" pitchFamily="34" charset="0"/>
              </a:rPr>
              <a:t>Configure user settings through group policies</a:t>
            </a:r>
          </a:p>
        </p:txBody>
      </p:sp>
      <p:sp>
        <p:nvSpPr>
          <p:cNvPr id="2" name="Rectangle 1">
            <a:extLst>
              <a:ext uri="{FF2B5EF4-FFF2-40B4-BE49-F238E27FC236}">
                <a16:creationId xmlns:a16="http://schemas.microsoft.com/office/drawing/2014/main" id="{1305D6B4-0BA6-4DE7-A164-E7807B388F28}"/>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4" name="Table 3">
            <a:extLst>
              <a:ext uri="{FF2B5EF4-FFF2-40B4-BE49-F238E27FC236}">
                <a16:creationId xmlns:a16="http://schemas.microsoft.com/office/drawing/2014/main" id="{7F33D15B-FEDA-454C-9C62-2644E9E9788C}"/>
              </a:ext>
            </a:extLst>
          </p:cNvPr>
          <p:cNvGraphicFramePr/>
          <p:nvPr/>
        </p:nvGraphicFramePr>
        <p:xfrm>
          <a:off x="465497" y="745660"/>
          <a:ext cx="8493763" cy="3901157"/>
        </p:xfrm>
        <a:graphic>
          <a:graphicData uri="http://schemas.openxmlformats.org/drawingml/2006/table">
            <a:tbl>
              <a:tblPr firstRow="1" firstCol="1" bandRow="1"/>
              <a:tblGrid>
                <a:gridCol w="2166539">
                  <a:extLst>
                    <a:ext uri="{9D8B030D-6E8A-4147-A177-3AD203B41FA5}">
                      <a16:colId xmlns:a16="http://schemas.microsoft.com/office/drawing/2014/main" val="738260898"/>
                    </a:ext>
                  </a:extLst>
                </a:gridCol>
                <a:gridCol w="4333610">
                  <a:extLst>
                    <a:ext uri="{9D8B030D-6E8A-4147-A177-3AD203B41FA5}">
                      <a16:colId xmlns:a16="http://schemas.microsoft.com/office/drawing/2014/main" val="2355381445"/>
                    </a:ext>
                  </a:extLst>
                </a:gridCol>
                <a:gridCol w="1993613">
                  <a:extLst>
                    <a:ext uri="{9D8B030D-6E8A-4147-A177-3AD203B41FA5}">
                      <a16:colId xmlns:a16="http://schemas.microsoft.com/office/drawing/2014/main" val="3047860878"/>
                    </a:ext>
                  </a:extLst>
                </a:gridCol>
              </a:tblGrid>
              <a:tr h="263479">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 area</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a:solidFill>
                            <a:srgbClr val="FFFFFF"/>
                          </a:solidFill>
                          <a:effectLst/>
                          <a:latin typeface="+mj-lt"/>
                          <a:ea typeface="Times New Roman" panose="02020603050405020304" pitchFamily="18" charset="0"/>
                          <a:cs typeface="Times New Roman" panose="02020603050405020304" pitchFamily="18" charset="0"/>
                        </a:rPr>
                        <a:t>Setting</a:t>
                      </a:r>
                      <a:endParaRPr lang="en-US" sz="1500" b="0" i="0" u="none" strike="noStrike">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tc>
                  <a:txBody>
                    <a:bodyPr/>
                    <a:lstStyle/>
                    <a:p>
                      <a:pPr marL="0" marR="0" algn="l" fontAlgn="ctr">
                        <a:lnSpc>
                          <a:spcPct val="107000"/>
                        </a:lnSpc>
                        <a:spcBef>
                          <a:spcPts val="0"/>
                        </a:spcBef>
                        <a:spcAft>
                          <a:spcPts val="0"/>
                        </a:spcAft>
                      </a:pPr>
                      <a:r>
                        <a:rPr lang="en-US" sz="1400" b="0" i="0" u="none" strike="noStrike" dirty="0">
                          <a:solidFill>
                            <a:srgbClr val="FFFFFF"/>
                          </a:solidFill>
                          <a:effectLst/>
                          <a:latin typeface="+mj-lt"/>
                          <a:ea typeface="Times New Roman" panose="02020603050405020304" pitchFamily="18" charset="0"/>
                          <a:cs typeface="Times New Roman" panose="02020603050405020304" pitchFamily="18" charset="0"/>
                        </a:rPr>
                        <a:t>Recommended value</a:t>
                      </a:r>
                      <a:endParaRPr lang="en-US" sz="1500" b="0" i="0" u="none" strike="noStrike" dirty="0">
                        <a:effectLst/>
                        <a:latin typeface="+mj-lt"/>
                      </a:endParaRPr>
                    </a:p>
                  </a:txBody>
                  <a:tcPr marL="18343" marR="18343" marT="21678" marB="21678"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5496"/>
                    </a:solidFill>
                  </a:tcPr>
                </a:tc>
                <a:extLst>
                  <a:ext uri="{0D108BD9-81ED-4DB2-BD59-A6C34878D82A}">
                    <a16:rowId xmlns:a16="http://schemas.microsoft.com/office/drawing/2014/main" val="3844921476"/>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Background Intelligent Transfer Service (BITS)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689890728"/>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BITS client to use Windows Branch 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2983938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client</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370774090"/>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 not allow the computer to act as a BITS Peercaching server</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5810605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BITS Peercaching</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1298898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BranchCache</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74256504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on BranchCache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429099211"/>
                  </a:ext>
                </a:extLst>
              </a:tr>
              <a:tr h="253474">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Hotspot Authentication</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900140765"/>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Enable Hotspot Authentication</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50605193"/>
                  </a:ext>
                </a:extLst>
              </a:tr>
              <a:tr h="424733">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mj-lt"/>
                          <a:ea typeface="Times New Roman" panose="02020603050405020304" pitchFamily="18" charset="0"/>
                          <a:cs typeface="Times New Roman" panose="02020603050405020304" pitchFamily="18" charset="0"/>
                        </a:rPr>
                        <a:t>Microsoft Peer-to-Peer Networking Services</a:t>
                      </a: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365610567"/>
                  </a:ext>
                </a:extLst>
              </a:tr>
              <a:tr h="253474">
                <a:tc>
                  <a:txBody>
                    <a:bodyPr/>
                    <a:lstStyle/>
                    <a:p>
                      <a:pPr algn="l" fontAlgn="ctr">
                        <a:lnSpc>
                          <a:spcPct val="107000"/>
                        </a:lnSpc>
                        <a:spcBef>
                          <a:spcPts val="0"/>
                        </a:spcBef>
                        <a:spcAft>
                          <a:spcPts val="0"/>
                        </a:spcAft>
                      </a:pPr>
                      <a:endParaRPr lang="en-US" sz="1400" b="0" i="0" u="none" strike="noStrike">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Turn off Microsoft Peer-to-Peer Networking Services</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Enabled</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38760703"/>
                  </a:ext>
                </a:extLst>
              </a:tr>
              <a:tr h="253474">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mj-lt"/>
                          <a:ea typeface="Times New Roman" panose="02020603050405020304" pitchFamily="18" charset="0"/>
                          <a:cs typeface="Times New Roman" panose="02020603050405020304" pitchFamily="18" charset="0"/>
                        </a:rPr>
                        <a:t>Offline Files</a:t>
                      </a:r>
                      <a:endParaRPr lang="en-US" sz="1400" b="0" i="0" u="none" strike="noStrike" dirty="0">
                        <a:effectLst/>
                        <a:latin typeface="+mj-lt"/>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lnSpc>
                          <a:spcPct val="107000"/>
                        </a:lnSpc>
                        <a:spcBef>
                          <a:spcPts val="0"/>
                        </a:spcBef>
                        <a:spcAft>
                          <a:spcPts val="0"/>
                        </a:spcAft>
                      </a:pP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77246833"/>
                  </a:ext>
                </a:extLst>
              </a:tr>
              <a:tr h="253474">
                <a:tc>
                  <a:txBody>
                    <a:bodyPr/>
                    <a:lstStyle/>
                    <a:p>
                      <a:pPr algn="l" fontAlgn="ctr">
                        <a:lnSpc>
                          <a:spcPct val="107000"/>
                        </a:lnSpc>
                        <a:spcBef>
                          <a:spcPts val="0"/>
                        </a:spcBef>
                        <a:spcAft>
                          <a:spcPts val="0"/>
                        </a:spcAft>
                      </a:pP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2F2F2"/>
                    </a:solidFill>
                  </a:tcPr>
                </a:tc>
                <a:tc>
                  <a:txBody>
                    <a:bodyPr/>
                    <a:lstStyle/>
                    <a:p>
                      <a:pPr marL="0" marR="0" algn="l" fontAlgn="ctr">
                        <a:lnSpc>
                          <a:spcPct val="107000"/>
                        </a:lnSpc>
                        <a:spcBef>
                          <a:spcPts val="0"/>
                        </a:spcBef>
                        <a:spcAft>
                          <a:spcPts val="0"/>
                        </a:spcAft>
                      </a:pPr>
                      <a:r>
                        <a:rPr lang="en-US" sz="1200" b="0" i="0" u="none" strike="noStrike">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Allow or Disallow use of the Offline Files feature</a:t>
                      </a:r>
                      <a:endParaRPr lang="en-US" sz="1400" b="0" i="0" u="none" strike="noStrike">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200" b="0" i="0" u="none" strike="noStrik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Disabled</a:t>
                      </a:r>
                      <a:endParaRPr lang="en-US" sz="1400" b="0" i="0" u="none" strike="noStrike" dirty="0">
                        <a:effectLst/>
                        <a:latin typeface="Arial" panose="020B0604020202020204" pitchFamily="34" charset="0"/>
                      </a:endParaRPr>
                    </a:p>
                  </a:txBody>
                  <a:tcPr marL="21678" marR="21678" marT="16676" marB="16676"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069883229"/>
                  </a:ext>
                </a:extLst>
              </a:tr>
            </a:tbl>
          </a:graphicData>
        </a:graphic>
      </p:graphicFrame>
    </p:spTree>
    <p:extLst>
      <p:ext uri="{BB962C8B-B14F-4D97-AF65-F5344CB8AC3E}">
        <p14:creationId xmlns:p14="http://schemas.microsoft.com/office/powerpoint/2010/main" val="418167050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39E2AB-BC6E-4574-AC04-7D92E79B7612}"/>
              </a:ext>
            </a:extLst>
          </p:cNvPr>
          <p:cNvSpPr txBox="1"/>
          <p:nvPr/>
        </p:nvSpPr>
        <p:spPr>
          <a:xfrm>
            <a:off x="413365" y="556544"/>
            <a:ext cx="8238572" cy="553998"/>
          </a:xfrm>
          <a:prstGeom prst="rect">
            <a:avLst/>
          </a:prstGeom>
          <a:noFill/>
        </p:spPr>
        <p:txBody>
          <a:bodyPr wrap="square">
            <a:spAutoFit/>
          </a:bodyPr>
          <a:lstStyle/>
          <a:p>
            <a:r>
              <a:rPr lang="en-US" sz="1500" dirty="0">
                <a:solidFill>
                  <a:schemeClr val="tx2">
                    <a:lumMod val="75000"/>
                  </a:schemeClr>
                </a:solidFill>
              </a:rPr>
              <a:t>Enroll Azure Virtual Desktop VMs that are hybrid Azure AD joined with Microsoft Intune and manage them in the Microsoft Endpoint Manager admin center as you would physical devices.</a:t>
            </a:r>
          </a:p>
        </p:txBody>
      </p:sp>
      <p:pic>
        <p:nvPicPr>
          <p:cNvPr id="5" name="Picture 4">
            <a:extLst>
              <a:ext uri="{FF2B5EF4-FFF2-40B4-BE49-F238E27FC236}">
                <a16:creationId xmlns:a16="http://schemas.microsoft.com/office/drawing/2014/main" id="{9017D6E8-7D75-44EF-9DA6-D8889B3CD10B}"/>
              </a:ext>
            </a:extLst>
          </p:cNvPr>
          <p:cNvPicPr>
            <a:picLocks noChangeAspect="1"/>
          </p:cNvPicPr>
          <p:nvPr/>
        </p:nvPicPr>
        <p:blipFill>
          <a:blip r:embed="rId3"/>
          <a:stretch>
            <a:fillRect/>
          </a:stretch>
        </p:blipFill>
        <p:spPr>
          <a:xfrm>
            <a:off x="607626" y="1850377"/>
            <a:ext cx="7650510" cy="2580996"/>
          </a:xfrm>
          <a:prstGeom prst="rect">
            <a:avLst/>
          </a:prstGeom>
        </p:spPr>
      </p:pic>
      <p:sp>
        <p:nvSpPr>
          <p:cNvPr id="10" name="TextBox 9">
            <a:extLst>
              <a:ext uri="{FF2B5EF4-FFF2-40B4-BE49-F238E27FC236}">
                <a16:creationId xmlns:a16="http://schemas.microsoft.com/office/drawing/2014/main" id="{888D5FEB-4FBF-4281-B8E9-30139176F96E}"/>
              </a:ext>
            </a:extLst>
          </p:cNvPr>
          <p:cNvSpPr txBox="1"/>
          <p:nvPr/>
        </p:nvSpPr>
        <p:spPr>
          <a:xfrm>
            <a:off x="357851" y="1427874"/>
            <a:ext cx="7772069" cy="323165"/>
          </a:xfrm>
          <a:prstGeom prst="rect">
            <a:avLst/>
          </a:prstGeom>
          <a:noFill/>
        </p:spPr>
        <p:txBody>
          <a:bodyPr wrap="square">
            <a:spAutoFit/>
          </a:bodyPr>
          <a:lstStyle/>
          <a:p>
            <a:r>
              <a:rPr lang="en-US" sz="1500" dirty="0"/>
              <a:t> Endpoint Manager integration is available for Windows 10 Enterprise desktops.</a:t>
            </a:r>
          </a:p>
        </p:txBody>
      </p:sp>
    </p:spTree>
    <p:extLst>
      <p:ext uri="{BB962C8B-B14F-4D97-AF65-F5344CB8AC3E}">
        <p14:creationId xmlns:p14="http://schemas.microsoft.com/office/powerpoint/2010/main" val="17601864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06431" y="278372"/>
            <a:ext cx="8505951" cy="510147"/>
          </a:xfrm>
        </p:spPr>
        <p:txBody>
          <a:bodyPr/>
          <a:lstStyle/>
          <a:p>
            <a:r>
              <a:rPr lang="en-US" dirty="0">
                <a:latin typeface="Segoe UI" panose="020B0502040204020203" pitchFamily="34" charset="0"/>
              </a:rPr>
              <a:t>Configure session timeout properties</a:t>
            </a:r>
          </a:p>
        </p:txBody>
      </p:sp>
      <p:pic>
        <p:nvPicPr>
          <p:cNvPr id="3" name="Picture 2">
            <a:extLst>
              <a:ext uri="{FF2B5EF4-FFF2-40B4-BE49-F238E27FC236}">
                <a16:creationId xmlns:a16="http://schemas.microsoft.com/office/drawing/2014/main" id="{85C84BB8-1FFF-44FA-9FCA-E07E0CDD4AE7}"/>
              </a:ext>
            </a:extLst>
          </p:cNvPr>
          <p:cNvPicPr>
            <a:picLocks noChangeAspect="1"/>
          </p:cNvPicPr>
          <p:nvPr/>
        </p:nvPicPr>
        <p:blipFill>
          <a:blip r:embed="rId3"/>
          <a:stretch>
            <a:fillRect/>
          </a:stretch>
        </p:blipFill>
        <p:spPr>
          <a:xfrm>
            <a:off x="5079705" y="1432085"/>
            <a:ext cx="3554197" cy="3280797"/>
          </a:xfrm>
          <a:prstGeom prst="rect">
            <a:avLst/>
          </a:prstGeom>
        </p:spPr>
      </p:pic>
      <p:sp>
        <p:nvSpPr>
          <p:cNvPr id="10" name="TextBox 9">
            <a:extLst>
              <a:ext uri="{FF2B5EF4-FFF2-40B4-BE49-F238E27FC236}">
                <a16:creationId xmlns:a16="http://schemas.microsoft.com/office/drawing/2014/main" id="{0C4B2EC6-B5C8-4D2E-B3BC-810C49AFFA32}"/>
              </a:ext>
            </a:extLst>
          </p:cNvPr>
          <p:cNvSpPr txBox="1"/>
          <p:nvPr/>
        </p:nvSpPr>
        <p:spPr>
          <a:xfrm>
            <a:off x="406431" y="1722078"/>
            <a:ext cx="4370246" cy="2400657"/>
          </a:xfrm>
          <a:prstGeom prst="rect">
            <a:avLst/>
          </a:prstGeom>
          <a:noFill/>
        </p:spPr>
        <p:txBody>
          <a:bodyPr wrap="square">
            <a:spAutoFit/>
          </a:bodyPr>
          <a:lstStyle/>
          <a:p>
            <a:pPr>
              <a:spcAft>
                <a:spcPts val="900"/>
              </a:spcAft>
            </a:pPr>
            <a:r>
              <a:rPr lang="en-US" sz="1500" dirty="0"/>
              <a:t>The timeout options for RDP is set on the servers in the Local Group Policy:</a:t>
            </a:r>
          </a:p>
          <a:p>
            <a:pPr marL="257175" indent="-257175">
              <a:spcAft>
                <a:spcPts val="900"/>
              </a:spcAft>
              <a:buFont typeface="Arial" panose="020B0604020202020204" pitchFamily="34" charset="0"/>
              <a:buChar char="•"/>
            </a:pPr>
            <a:r>
              <a:rPr lang="en-US" sz="1500" dirty="0"/>
              <a:t>Set time limit for disconnected sessions</a:t>
            </a:r>
          </a:p>
          <a:p>
            <a:pPr marL="257175" indent="-257175">
              <a:spcAft>
                <a:spcPts val="900"/>
              </a:spcAft>
              <a:buFont typeface="Arial" panose="020B0604020202020204" pitchFamily="34" charset="0"/>
              <a:buChar char="•"/>
            </a:pPr>
            <a:r>
              <a:rPr lang="en-US" sz="1500" dirty="0"/>
              <a:t>Set time limit for active but idle Remote Desktop Services sessions</a:t>
            </a:r>
          </a:p>
          <a:p>
            <a:pPr marL="257175" indent="-257175">
              <a:spcAft>
                <a:spcPts val="900"/>
              </a:spcAft>
              <a:buFont typeface="Arial" panose="020B0604020202020204" pitchFamily="34" charset="0"/>
              <a:buChar char="•"/>
            </a:pPr>
            <a:r>
              <a:rPr lang="en-US" sz="1500" dirty="0"/>
              <a:t>Set time limit for active Remote Desktop Services sessions</a:t>
            </a:r>
          </a:p>
          <a:p>
            <a:pPr marL="257175" indent="-257175">
              <a:spcAft>
                <a:spcPts val="900"/>
              </a:spcAft>
              <a:buFont typeface="Arial" panose="020B0604020202020204" pitchFamily="34" charset="0"/>
              <a:buChar char="•"/>
            </a:pPr>
            <a:r>
              <a:rPr lang="en-US" sz="1500" dirty="0"/>
              <a:t>End Session when time limits are reached</a:t>
            </a:r>
          </a:p>
        </p:txBody>
      </p:sp>
      <p:sp>
        <p:nvSpPr>
          <p:cNvPr id="11" name="TextBox 10">
            <a:extLst>
              <a:ext uri="{FF2B5EF4-FFF2-40B4-BE49-F238E27FC236}">
                <a16:creationId xmlns:a16="http://schemas.microsoft.com/office/drawing/2014/main" id="{93A02C69-EE3C-4BCA-9C68-EB48C43B683E}"/>
              </a:ext>
            </a:extLst>
          </p:cNvPr>
          <p:cNvSpPr txBox="1"/>
          <p:nvPr/>
        </p:nvSpPr>
        <p:spPr>
          <a:xfrm>
            <a:off x="353866" y="788519"/>
            <a:ext cx="7935543" cy="553998"/>
          </a:xfrm>
          <a:prstGeom prst="rect">
            <a:avLst/>
          </a:prstGeom>
          <a:noFill/>
        </p:spPr>
        <p:txBody>
          <a:bodyPr wrap="square">
            <a:spAutoFit/>
          </a:bodyPr>
          <a:lstStyle/>
          <a:p>
            <a:r>
              <a:rPr lang="en-US" sz="1500" dirty="0"/>
              <a:t>Signing users out when they're inactive preserves resources and prevents access by unauthorized users.</a:t>
            </a:r>
          </a:p>
        </p:txBody>
      </p:sp>
    </p:spTree>
    <p:extLst>
      <p:ext uri="{BB962C8B-B14F-4D97-AF65-F5344CB8AC3E}">
        <p14:creationId xmlns:p14="http://schemas.microsoft.com/office/powerpoint/2010/main" val="3337934093"/>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8515</TotalTime>
  <Words>22859</Words>
  <Application>Microsoft Office PowerPoint</Application>
  <PresentationFormat>On-screen Show (16:9)</PresentationFormat>
  <Paragraphs>1713</Paragraphs>
  <Slides>113</Slides>
  <Notes>88</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113</vt:i4>
      </vt:variant>
    </vt:vector>
  </HeadingPairs>
  <TitlesOfParts>
    <vt:vector size="126" baseType="lpstr">
      <vt:lpstr>Arial</vt:lpstr>
      <vt:lpstr>Calibri</vt:lpstr>
      <vt:lpstr>Consolas</vt:lpstr>
      <vt:lpstr>Segoe UI</vt:lpstr>
      <vt:lpstr>Segoe UI Semibold</vt:lpstr>
      <vt:lpstr>Segoe UI Semibold (Headings)</vt:lpstr>
      <vt:lpstr>Segoe UI VSS (Regular)</vt:lpstr>
      <vt:lpstr>Tahoma</vt:lpstr>
      <vt:lpstr>Times New Roman</vt:lpstr>
      <vt:lpstr>Wingdings</vt:lpstr>
      <vt:lpstr>Standard_LiveLessons_2017</vt:lpstr>
      <vt:lpstr>Microsoft Power Platform Template</vt:lpstr>
      <vt:lpstr>Bitmap Image</vt:lpstr>
      <vt:lpstr>Exam AZ-140: Configuring and Operating Microsoft Azure Virtual Desktop Crash Course</vt:lpstr>
      <vt:lpstr>Tim Warner</vt:lpstr>
      <vt:lpstr>Day 1 of 2 Agenda</vt:lpstr>
      <vt:lpstr>Day 2 of 2 Agenda</vt:lpstr>
      <vt:lpstr>Course Materials</vt:lpstr>
      <vt:lpstr>Exam AZ-140 Study Checklist</vt:lpstr>
      <vt:lpstr>Exam AZ-140 Latest Changes</vt:lpstr>
      <vt:lpstr>Level-Setting</vt:lpstr>
      <vt:lpstr>Session Recordings</vt:lpstr>
      <vt:lpstr>Session Recordings</vt:lpstr>
      <vt:lpstr>Session Recordings</vt:lpstr>
      <vt:lpstr>Session Recordings</vt:lpstr>
      <vt:lpstr>Mobile Browser: learning.oreilly.com</vt:lpstr>
      <vt:lpstr>O'Reilly Mobile App</vt:lpstr>
      <vt:lpstr>Azure Virtual Desktop Specialty</vt:lpstr>
      <vt:lpstr> </vt:lpstr>
      <vt:lpstr>Thank you!</vt:lpstr>
      <vt:lpstr>Plan and implement AVD</vt:lpstr>
      <vt:lpstr>PowerPoint Presentation</vt:lpstr>
      <vt:lpstr>Azure Virtual Desktop for the enterprise</vt:lpstr>
      <vt:lpstr>Azure Virtual Desktop components (Azure managed)</vt:lpstr>
      <vt:lpstr>Azure Virtual Desktop components (Customer managed)</vt:lpstr>
      <vt:lpstr>PowerPoint Presentation</vt:lpstr>
      <vt:lpstr>PowerPoint Presentation</vt:lpstr>
      <vt:lpstr>PowerPoint Presentation</vt:lpstr>
      <vt:lpstr>Balancing host pools</vt:lpstr>
      <vt:lpstr>Breadth-first load-balancing method</vt:lpstr>
      <vt:lpstr>Depth-first load-balancing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and implement Remote Desktop Protocol Short path</vt:lpstr>
      <vt:lpstr>PowerPoint Presentation</vt:lpstr>
      <vt:lpstr>PowerPoint Presentation</vt:lpstr>
      <vt:lpstr>User Profiles and FSLogix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managed VM image</vt:lpstr>
      <vt:lpstr>PowerPoint Presentation</vt:lpstr>
      <vt:lpstr>Modify a session host image</vt:lpstr>
      <vt:lpstr>PowerPoint Presentation</vt:lpstr>
      <vt:lpstr>Plan for image update and management</vt:lpstr>
      <vt:lpstr>Plan for image update and management</vt:lpstr>
      <vt:lpstr>PowerPoint Presentation</vt:lpstr>
      <vt:lpstr>Create an Azure Virtual Desktop image by using VM Image Builder</vt:lpstr>
      <vt:lpstr>PowerPoint Presentation</vt:lpstr>
      <vt:lpstr>Install Microsoft 365 Apps on a master Virtual Hard Disk image</vt:lpstr>
      <vt:lpstr>PowerPoint Presentation</vt:lpstr>
      <vt:lpstr>Install language packs in Azure Virtual Desktop</vt:lpstr>
      <vt:lpstr>PowerPoint Presentation</vt:lpstr>
      <vt:lpstr>RBAC for Azure Virtual Desktop</vt:lpstr>
      <vt:lpstr>PowerPoint Presentation</vt:lpstr>
      <vt:lpstr>Screen capture protection for Azure Virtual Desktop</vt:lpstr>
      <vt:lpstr>PowerPoint Presentation</vt:lpstr>
      <vt:lpstr>Plan MFA in Azure Virtual Desktop </vt:lpstr>
      <vt:lpstr>Microsoft Defender Antivirus for session hosts</vt:lpstr>
      <vt:lpstr>Monitor and maintain AVD</vt:lpstr>
      <vt:lpstr>Scale session hosts using Azure Automation</vt:lpstr>
      <vt:lpstr>Create or update an Azure Automation account</vt:lpstr>
      <vt:lpstr>Create the Azure Logic App and execution schedule</vt:lpstr>
      <vt:lpstr>Monitor Azure Virtual Desktop by using Azure Monitor</vt:lpstr>
      <vt:lpstr>Log Analytics workspace for Azure Monitor</vt:lpstr>
      <vt:lpstr>Monitor Azure Virtual Desktop by using Azure Advisor</vt:lpstr>
      <vt:lpstr>How to resolve Azure Advisor recommendations</vt:lpstr>
      <vt:lpstr>Diagnose graphics performance issues</vt:lpstr>
      <vt:lpstr>AVD identity and security</vt:lpstr>
      <vt:lpstr>Hybrid Identity with Azure Active Directory</vt:lpstr>
      <vt:lpstr>Plan for Azure AD Connect for user identities</vt:lpstr>
      <vt:lpstr>PowerPoint Presentation</vt:lpstr>
      <vt:lpstr>PowerPoint Presentation</vt:lpstr>
      <vt:lpstr>PowerPoint Presentation</vt:lpstr>
      <vt:lpstr>PowerPoint Presentation</vt:lpstr>
      <vt:lpstr>AVD user environments</vt:lpstr>
      <vt:lpstr>FSLogix profile containers</vt:lpstr>
      <vt:lpstr>PowerPoint Presentation</vt:lpstr>
      <vt:lpstr>PowerPoint Presentation</vt:lpstr>
      <vt:lpstr>Storage options for FSLogix profile containers</vt:lpstr>
      <vt:lpstr>Profile Container vs Office Container</vt:lpstr>
      <vt:lpstr>Configure Office Container</vt:lpstr>
      <vt:lpstr>Configure Cloud Cache  </vt:lpstr>
      <vt:lpstr>PowerPoint Presentation</vt:lpstr>
      <vt:lpstr>PowerPoint Presentation</vt:lpstr>
      <vt:lpstr>PowerPoint Presentation</vt:lpstr>
      <vt:lpstr>Configure user settings through group policies</vt:lpstr>
      <vt:lpstr>PowerPoint Presentation</vt:lpstr>
      <vt:lpstr>Configure session timeout properties</vt:lpstr>
      <vt:lpstr>PowerPoint Presentation</vt:lpstr>
      <vt:lpstr>Troubleshoot user profile issues</vt:lpstr>
      <vt:lpstr>Troubleshoot Azure Virtual Desktop clients</vt:lpstr>
      <vt:lpstr>MSIX app attach</vt:lpstr>
      <vt:lpstr>How MSIX app attach works</vt:lpstr>
      <vt:lpstr>Set up a file share for MSIX app attach</vt:lpstr>
      <vt:lpstr>PowerPoint Presentation</vt:lpstr>
      <vt:lpstr>Configure apps for users  </vt:lpstr>
      <vt:lpstr>Using the OneDrive sync app on virtual desktops</vt:lpstr>
      <vt:lpstr>Using Microsoft Teams on Azure Virtual desktop</vt:lpstr>
      <vt:lpstr>Publish built-in apps in Azure Virtual Desktop</vt:lpstr>
      <vt:lpstr>Disaster recovery for Azure Virtual Desktop</vt:lpstr>
      <vt:lpstr>VM replication</vt:lpstr>
      <vt:lpstr>FSLogix configuration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193</cp:revision>
  <dcterms:created xsi:type="dcterms:W3CDTF">2015-09-28T19:52:00Z</dcterms:created>
  <dcterms:modified xsi:type="dcterms:W3CDTF">2023-04-03T18:56:04Z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